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002" r:id="rId2"/>
    <p:sldId id="2068" r:id="rId3"/>
    <p:sldId id="2069" r:id="rId4"/>
    <p:sldId id="2070" r:id="rId5"/>
    <p:sldId id="2071" r:id="rId6"/>
    <p:sldId id="2072" r:id="rId7"/>
    <p:sldId id="2073" r:id="rId8"/>
    <p:sldId id="2074" r:id="rId9"/>
    <p:sldId id="2103" r:id="rId10"/>
    <p:sldId id="2104" r:id="rId11"/>
    <p:sldId id="2105" r:id="rId12"/>
    <p:sldId id="2064" r:id="rId13"/>
    <p:sldId id="2100" r:id="rId14"/>
    <p:sldId id="2102" r:id="rId15"/>
    <p:sldId id="1969" r:id="rId16"/>
  </p:sldIdLst>
  <p:sldSz cx="9906000" cy="6858000" type="A4"/>
  <p:notesSz cx="7104063" cy="10234613"/>
  <p:embeddedFontLst>
    <p:embeddedFont>
      <p:font typeface="HY헤드라인M" panose="02030600000101010101" pitchFamily="18" charset="-127"/>
      <p:regular r:id="rId19"/>
    </p:embeddedFont>
    <p:embeddedFont>
      <p:font typeface="나눔고딕" panose="020D0604000000000000" pitchFamily="50" charset="-127"/>
      <p:regular r:id="rId20"/>
      <p:bold r:id="rId21"/>
    </p:embeddedFont>
    <p:embeddedFont>
      <p:font typeface="-윤명조340" panose="020B0600000101010101" charset="-127"/>
      <p:regular r:id="rId22"/>
    </p:embeddedFont>
    <p:embeddedFont>
      <p:font typeface="맑은 고딕" panose="020B0503020000020004" pitchFamily="50" charset="-127"/>
      <p:regular r:id="rId23"/>
      <p:bold r:id="rId24"/>
    </p:embeddedFont>
  </p:embeddedFontLst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5pPr>
    <a:lvl6pPr marL="2286000" algn="l" defTabSz="914400" rtl="0" eaLnBrk="1" latinLnBrk="1" hangingPunct="1"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6pPr>
    <a:lvl7pPr marL="2743200" algn="l" defTabSz="914400" rtl="0" eaLnBrk="1" latinLnBrk="1" hangingPunct="1"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7pPr>
    <a:lvl8pPr marL="3200400" algn="l" defTabSz="914400" rtl="0" eaLnBrk="1" latinLnBrk="1" hangingPunct="1"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8pPr>
    <a:lvl9pPr marL="3657600" algn="l" defTabSz="914400" rtl="0" eaLnBrk="1" latinLnBrk="1" hangingPunct="1"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3952" userDrawn="1">
          <p15:clr>
            <a:srgbClr val="A4A3A4"/>
          </p15:clr>
        </p15:guide>
        <p15:guide id="3" pos="4662" userDrawn="1">
          <p15:clr>
            <a:srgbClr val="A4A3A4"/>
          </p15:clr>
        </p15:guide>
        <p15:guide id="4" pos="262" userDrawn="1">
          <p15:clr>
            <a:srgbClr val="A4A3A4"/>
          </p15:clr>
        </p15:guide>
        <p15:guide id="5" pos="920" userDrawn="1">
          <p15:clr>
            <a:srgbClr val="A4A3A4"/>
          </p15:clr>
        </p15:guide>
        <p15:guide id="6" pos="1532" userDrawn="1">
          <p15:clr>
            <a:srgbClr val="A4A3A4"/>
          </p15:clr>
        </p15:guide>
        <p15:guide id="7" orient="horz" pos="3407" userDrawn="1">
          <p15:clr>
            <a:srgbClr val="A4A3A4"/>
          </p15:clr>
        </p15:guide>
        <p15:guide id="8" orient="horz" pos="3838" userDrawn="1">
          <p15:clr>
            <a:srgbClr val="A4A3A4"/>
          </p15:clr>
        </p15:guide>
        <p15:guide id="9" orient="horz" pos="3385" userDrawn="1">
          <p15:clr>
            <a:srgbClr val="A4A3A4"/>
          </p15:clr>
        </p15:guide>
        <p15:guide id="10" orient="horz" pos="7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5" userDrawn="1">
          <p15:clr>
            <a:srgbClr val="A4A3A4"/>
          </p15:clr>
        </p15:guide>
        <p15:guide id="2" pos="22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F85656"/>
    <a:srgbClr val="4B73A3"/>
    <a:srgbClr val="7E0000"/>
    <a:srgbClr val="007BB7"/>
    <a:srgbClr val="1695A6"/>
    <a:srgbClr val="56B1CA"/>
    <a:srgbClr val="4BACC6"/>
    <a:srgbClr val="006600"/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6353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293" y="60"/>
      </p:cViewPr>
      <p:guideLst>
        <p:guide orient="horz" pos="3952"/>
        <p:guide pos="4662"/>
        <p:guide pos="262"/>
        <p:guide pos="920"/>
        <p:guide pos="1532"/>
        <p:guide orient="horz" pos="3407"/>
        <p:guide orient="horz" pos="3838"/>
        <p:guide orient="horz" pos="3385"/>
        <p:guide orient="horz" pos="7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2808"/>
    </p:cViewPr>
  </p:sorterViewPr>
  <p:notesViewPr>
    <p:cSldViewPr snapToGrid="0" snapToObjects="1" showGuides="1">
      <p:cViewPr varScale="1">
        <p:scale>
          <a:sx n="75" d="100"/>
          <a:sy n="75" d="100"/>
        </p:scale>
        <p:origin x="3954" y="72"/>
      </p:cViewPr>
      <p:guideLst>
        <p:guide orient="horz" pos="3225"/>
        <p:guide pos="22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3076876" cy="510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1" tIns="47340" rIns="94681" bIns="4734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5530" y="1"/>
            <a:ext cx="3076876" cy="510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1" tIns="47340" rIns="94681" bIns="4734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4C8867E-60F2-4368-8347-9AAAD3E05169}" type="datetimeFigureOut">
              <a:rPr lang="ko-KR" altLang="en-US"/>
              <a:pPr>
                <a:defRPr/>
              </a:pPr>
              <a:t>2021-01-28</a:t>
            </a:fld>
            <a:endParaRPr lang="en-US" altLang="ko-KR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722146"/>
            <a:ext cx="3076876" cy="510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1" tIns="47340" rIns="94681" bIns="4734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5530" y="9722146"/>
            <a:ext cx="3076876" cy="510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1" tIns="47340" rIns="94681" bIns="4734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CB1C172-3DD1-45F8-8C70-D1B8B73FC46F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908126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3076876" cy="510830"/>
          </a:xfrm>
          <a:prstGeom prst="rect">
            <a:avLst/>
          </a:prstGeom>
        </p:spPr>
        <p:txBody>
          <a:bodyPr vert="horz" lIns="94681" tIns="47340" rIns="94681" bIns="4734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300">
                <a:latin typeface="나눔고딕" pitchFamily="50" charset="-127"/>
                <a:ea typeface="나눔고딕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5530" y="1"/>
            <a:ext cx="3076876" cy="510830"/>
          </a:xfrm>
          <a:prstGeom prst="rect">
            <a:avLst/>
          </a:prstGeom>
        </p:spPr>
        <p:txBody>
          <a:bodyPr vert="horz" lIns="94681" tIns="47340" rIns="94681" bIns="4734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300">
                <a:latin typeface="나눔고딕" pitchFamily="50" charset="-127"/>
                <a:ea typeface="나눔고딕" pitchFamily="50" charset="-127"/>
              </a:defRPr>
            </a:lvl1pPr>
          </a:lstStyle>
          <a:p>
            <a:pPr>
              <a:defRPr/>
            </a:pPr>
            <a:fld id="{58F2DCE9-3EB9-4102-A29D-88D1EB6BE128}" type="datetimeFigureOut">
              <a:rPr lang="ko-KR" altLang="en-US" smtClean="0"/>
              <a:pPr>
                <a:defRPr/>
              </a:pPr>
              <a:t>2021-01-28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81050" y="766763"/>
            <a:ext cx="5543550" cy="383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81" tIns="47340" rIns="94681" bIns="4734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1075" y="4861073"/>
            <a:ext cx="5681923" cy="4605657"/>
          </a:xfrm>
          <a:prstGeom prst="rect">
            <a:avLst/>
          </a:prstGeom>
        </p:spPr>
        <p:txBody>
          <a:bodyPr vert="horz" lIns="94681" tIns="47340" rIns="94681" bIns="4734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3" y="9722146"/>
            <a:ext cx="3076876" cy="510830"/>
          </a:xfrm>
          <a:prstGeom prst="rect">
            <a:avLst/>
          </a:prstGeom>
        </p:spPr>
        <p:txBody>
          <a:bodyPr vert="horz" lIns="94681" tIns="47340" rIns="94681" bIns="4734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300">
                <a:latin typeface="나눔고딕" pitchFamily="50" charset="-127"/>
                <a:ea typeface="나눔고딕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5530" y="9722146"/>
            <a:ext cx="3076876" cy="510830"/>
          </a:xfrm>
          <a:prstGeom prst="rect">
            <a:avLst/>
          </a:prstGeom>
        </p:spPr>
        <p:txBody>
          <a:bodyPr vert="horz" lIns="94681" tIns="47340" rIns="94681" bIns="4734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300">
                <a:latin typeface="나눔고딕" pitchFamily="50" charset="-127"/>
                <a:ea typeface="나눔고딕" pitchFamily="50" charset="-127"/>
              </a:defRPr>
            </a:lvl1pPr>
          </a:lstStyle>
          <a:p>
            <a:pPr>
              <a:defRPr/>
            </a:pPr>
            <a:fld id="{8E666944-2664-49E5-9120-E9A6039C0FE0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39900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나눔고딕" pitchFamily="50" charset="-127"/>
        <a:ea typeface="나눔고딕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나눔고딕" pitchFamily="50" charset="-127"/>
        <a:ea typeface="나눔고딕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나눔고딕" pitchFamily="50" charset="-127"/>
        <a:ea typeface="나눔고딕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나눔고딕" pitchFamily="50" charset="-127"/>
        <a:ea typeface="나눔고딕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나눔고딕" pitchFamily="50" charset="-127"/>
        <a:ea typeface="나눔고딕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ko-KR" dirty="0">
              <a:latin typeface="+mj-lt"/>
            </a:endParaRPr>
          </a:p>
        </p:txBody>
      </p:sp>
      <p:sp>
        <p:nvSpPr>
          <p:cNvPr id="1946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38DBEA-12D5-46A2-848F-A137CB12B181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4951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666944-2664-49E5-9120-E9A6039C0FE0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7933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666944-2664-49E5-9120-E9A6039C0FE0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502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0"/>
            <a:ext cx="9909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84515" y="2138606"/>
            <a:ext cx="8256917" cy="4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ko-KR" altLang="en-US" sz="2800" b="1" kern="12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584515" y="2655962"/>
            <a:ext cx="6934200" cy="312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marL="0" marR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 lang="ko-KR" altLang="en-US" sz="1600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72822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6313" y="91695"/>
            <a:ext cx="9302700" cy="693761"/>
          </a:xfrm>
          <a:prstGeom prst="rect">
            <a:avLst/>
          </a:prstGeom>
        </p:spPr>
        <p:txBody>
          <a:bodyPr/>
          <a:lstStyle>
            <a:lvl1pPr algn="l">
              <a:defRPr spc="-50" baseline="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/>
          <a:p>
            <a:fld id="{BB8E989A-2933-4914-94E0-D1CB156F12A5}" type="datetime1">
              <a:rPr lang="ko-KR" altLang="en-US" smtClean="0"/>
              <a:pPr/>
              <a:t>2021-01-28</a:t>
            </a:fld>
            <a:endParaRPr lang="ko-KR" altLang="en-US"/>
          </a:p>
        </p:txBody>
      </p:sp>
      <p:sp>
        <p:nvSpPr>
          <p:cNvPr id="6" name="슬라이드 번호 개체 틀 5"/>
          <p:cNvSpPr txBox="1">
            <a:spLocks/>
          </p:cNvSpPr>
          <p:nvPr userDrawn="1"/>
        </p:nvSpPr>
        <p:spPr>
          <a:xfrm>
            <a:off x="4736976" y="6490922"/>
            <a:ext cx="4046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A6E88B-E8DE-461B-8C2B-0E4F8C343B9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grpSp>
        <p:nvGrpSpPr>
          <p:cNvPr id="5" name="그룹 4"/>
          <p:cNvGrpSpPr/>
          <p:nvPr userDrawn="1"/>
        </p:nvGrpSpPr>
        <p:grpSpPr>
          <a:xfrm>
            <a:off x="0" y="810393"/>
            <a:ext cx="9906000" cy="25200"/>
            <a:chOff x="0" y="520105"/>
            <a:chExt cx="9906000" cy="25200"/>
          </a:xfrm>
        </p:grpSpPr>
        <p:sp>
          <p:nvSpPr>
            <p:cNvPr id="7" name="직사각형 6"/>
            <p:cNvSpPr/>
            <p:nvPr userDrawn="1"/>
          </p:nvSpPr>
          <p:spPr>
            <a:xfrm>
              <a:off x="0" y="520105"/>
              <a:ext cx="9906000" cy="25200"/>
            </a:xfrm>
            <a:prstGeom prst="rect">
              <a:avLst/>
            </a:prstGeom>
            <a:solidFill>
              <a:srgbClr val="7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lvl="0" algn="ctr" latinLnBrk="0"/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grpSp>
          <p:nvGrpSpPr>
            <p:cNvPr id="8" name="그룹 7"/>
            <p:cNvGrpSpPr/>
            <p:nvPr userDrawn="1"/>
          </p:nvGrpSpPr>
          <p:grpSpPr>
            <a:xfrm flipH="1">
              <a:off x="0" y="520105"/>
              <a:ext cx="324000" cy="25200"/>
              <a:chOff x="9029700" y="680125"/>
              <a:chExt cx="876300" cy="25200"/>
            </a:xfrm>
          </p:grpSpPr>
          <p:sp>
            <p:nvSpPr>
              <p:cNvPr id="9" name="직사각형 8"/>
              <p:cNvSpPr/>
              <p:nvPr userDrawn="1"/>
            </p:nvSpPr>
            <p:spPr>
              <a:xfrm flipV="1">
                <a:off x="9029700" y="680125"/>
                <a:ext cx="876300" cy="25200"/>
              </a:xfrm>
              <a:prstGeom prst="rect">
                <a:avLst/>
              </a:prstGeom>
              <a:solidFill>
                <a:srgbClr val="A44B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 latinLnBrk="0"/>
                <a:endParaRPr lang="ko-KR" alt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직사각형 9"/>
              <p:cNvSpPr/>
              <p:nvPr userDrawn="1"/>
            </p:nvSpPr>
            <p:spPr>
              <a:xfrm flipV="1">
                <a:off x="9321800" y="680125"/>
                <a:ext cx="584200" cy="25200"/>
              </a:xfrm>
              <a:prstGeom prst="rect">
                <a:avLst/>
              </a:prstGeom>
              <a:solidFill>
                <a:srgbClr val="B46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latinLnBrk="0"/>
                <a:endParaRPr lang="ko-KR" alt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직사각형 10"/>
              <p:cNvSpPr/>
              <p:nvPr userDrawn="1"/>
            </p:nvSpPr>
            <p:spPr>
              <a:xfrm flipV="1">
                <a:off x="9613900" y="680125"/>
                <a:ext cx="292100" cy="25200"/>
              </a:xfrm>
              <a:prstGeom prst="rect">
                <a:avLst/>
              </a:prstGeom>
              <a:solidFill>
                <a:srgbClr val="CB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latinLnBrk="0"/>
                <a:endParaRPr lang="ko-KR" altLang="en-US" sz="12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4201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megalytic.com/blog/wp-content/uploads/2015/04/blog-image-save-time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59030">
            <a:off x="2410483" y="3480723"/>
            <a:ext cx="1805744" cy="173476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www.caunceohara.co.uk/wp-content/uploads/2016/04/risk-management-min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1830">
            <a:off x="1068181" y="3152986"/>
            <a:ext cx="1455896" cy="97181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www.supermart.ng/blog/assets/images/cut-cost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5660">
            <a:off x="760033" y="4495226"/>
            <a:ext cx="1973365" cy="13124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20683137">
            <a:off x="45187" y="3583172"/>
            <a:ext cx="1276671" cy="120720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5"/>
          <p:cNvSpPr txBox="1">
            <a:spLocks noChangeArrowheads="1"/>
          </p:cNvSpPr>
          <p:nvPr userDrawn="1"/>
        </p:nvSpPr>
        <p:spPr bwMode="auto">
          <a:xfrm>
            <a:off x="766763" y="2571750"/>
            <a:ext cx="8372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7999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latinLnBrk="0" hangingPunct="0"/>
            <a:r>
              <a:rPr lang="en-US" altLang="ko-KR" sz="3600">
                <a:solidFill>
                  <a:srgbClr val="191919"/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1. Please enter the main title here</a:t>
            </a:r>
          </a:p>
        </p:txBody>
      </p:sp>
      <p:sp>
        <p:nvSpPr>
          <p:cNvPr id="4" name="직사각형 3"/>
          <p:cNvSpPr/>
          <p:nvPr userDrawn="1"/>
        </p:nvSpPr>
        <p:spPr>
          <a:xfrm>
            <a:off x="-4030" y="686430"/>
            <a:ext cx="9910029" cy="45719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0070C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7"/>
          <p:cNvSpPr>
            <a:spLocks noChangeArrowheads="1"/>
          </p:cNvSpPr>
          <p:nvPr userDrawn="1"/>
        </p:nvSpPr>
        <p:spPr bwMode="auto">
          <a:xfrm>
            <a:off x="4414838" y="6561138"/>
            <a:ext cx="107473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fld id="{80731AF9-71A4-4FD1-9B68-B05206C50A84}" type="slidenum">
              <a:rPr lang="en-US" altLang="ko-KR" sz="1000">
                <a:solidFill>
                  <a:srgbClr val="5F5F5F"/>
                </a:solidFill>
                <a:latin typeface="나눔고딕" pitchFamily="50" charset="-127"/>
                <a:ea typeface="나눔고딕" pitchFamily="50" charset="-127"/>
              </a:rPr>
              <a:pPr algn="ctr">
                <a:defRPr/>
              </a:pPr>
              <a:t>‹#›</a:t>
            </a:fld>
            <a:endParaRPr lang="en-US" altLang="ko-KR" sz="1000" dirty="0">
              <a:solidFill>
                <a:srgbClr val="5F5F5F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436563" y="952184"/>
            <a:ext cx="9052941" cy="5357136"/>
          </a:xfrm>
          <a:prstGeom prst="rect">
            <a:avLst/>
          </a:prstGeom>
          <a:noFill/>
          <a:ln w="635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latinLnBrk="0"/>
            <a:endParaRPr lang="ko-KR" altLang="en-US" sz="100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4030" y="686430"/>
            <a:ext cx="9910029" cy="45719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0070C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2796"/>
            <a:ext cx="9906000" cy="609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7"/>
          <p:cNvSpPr>
            <a:spLocks noChangeArrowheads="1"/>
          </p:cNvSpPr>
          <p:nvPr userDrawn="1"/>
        </p:nvSpPr>
        <p:spPr bwMode="auto">
          <a:xfrm>
            <a:off x="4414838" y="6561138"/>
            <a:ext cx="107473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fld id="{80731AF9-71A4-4FD1-9B68-B05206C50A84}" type="slidenum">
              <a:rPr lang="en-US" altLang="ko-KR" sz="1000">
                <a:solidFill>
                  <a:srgbClr val="5F5F5F"/>
                </a:solidFill>
                <a:latin typeface="나눔고딕" pitchFamily="50" charset="-127"/>
                <a:ea typeface="나눔고딕" pitchFamily="50" charset="-127"/>
              </a:rPr>
              <a:pPr algn="ctr">
                <a:defRPr/>
              </a:pPr>
              <a:t>‹#›</a:t>
            </a:fld>
            <a:endParaRPr lang="en-US" altLang="ko-KR" sz="1000" dirty="0">
              <a:solidFill>
                <a:srgbClr val="5F5F5F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436563" y="952184"/>
            <a:ext cx="9052941" cy="4493040"/>
          </a:xfrm>
          <a:prstGeom prst="rect">
            <a:avLst/>
          </a:prstGeom>
          <a:noFill/>
          <a:ln w="635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latinLnBrk="0"/>
            <a:endParaRPr lang="ko-KR" altLang="en-US" sz="100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직사각형 5"/>
          <p:cNvSpPr/>
          <p:nvPr userDrawn="1"/>
        </p:nvSpPr>
        <p:spPr>
          <a:xfrm>
            <a:off x="-4030" y="686430"/>
            <a:ext cx="9910029" cy="45719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0070C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1702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25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1202373" y="120867"/>
            <a:ext cx="7549030" cy="591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8788" y="952184"/>
            <a:ext cx="9052941" cy="5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2" name="Rectangle 107"/>
          <p:cNvSpPr>
            <a:spLocks noChangeArrowheads="1"/>
          </p:cNvSpPr>
          <p:nvPr/>
        </p:nvSpPr>
        <p:spPr bwMode="auto">
          <a:xfrm>
            <a:off x="4414838" y="6561138"/>
            <a:ext cx="107473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fld id="{80731AF9-71A4-4FD1-9B68-B05206C50A84}" type="slidenum">
              <a:rPr lang="en-US" altLang="ko-KR" sz="1000">
                <a:solidFill>
                  <a:srgbClr val="5F5F5F"/>
                </a:solidFill>
                <a:latin typeface="나눔고딕" pitchFamily="50" charset="-127"/>
                <a:ea typeface="나눔고딕" pitchFamily="50" charset="-127"/>
              </a:rPr>
              <a:pPr algn="ctr">
                <a:defRPr/>
              </a:pPr>
              <a:t>‹#›</a:t>
            </a:fld>
            <a:endParaRPr lang="en-US" altLang="ko-KR" sz="1000" dirty="0">
              <a:solidFill>
                <a:srgbClr val="5F5F5F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58788" y="120868"/>
            <a:ext cx="9052941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/>
          <a:lstStyle/>
          <a:p>
            <a:pPr algn="ctr" defTabSz="801688" rtl="0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2600" b="1" kern="1200" spc="-100" dirty="0">
              <a:solidFill>
                <a:srgbClr val="AB19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36563" y="132725"/>
            <a:ext cx="9052941" cy="579487"/>
          </a:xfrm>
          <a:prstGeom prst="rect">
            <a:avLst/>
          </a:prstGeom>
          <a:noFill/>
          <a:ln w="635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latinLnBrk="0"/>
            <a:endParaRPr lang="ko-KR" altLang="en-US" sz="100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860" y="6467350"/>
            <a:ext cx="962629" cy="298747"/>
          </a:xfrm>
          <a:prstGeom prst="rect">
            <a:avLst/>
          </a:prstGeom>
        </p:spPr>
      </p:pic>
      <p:sp>
        <p:nvSpPr>
          <p:cNvPr id="20" name="직사각형 19"/>
          <p:cNvSpPr/>
          <p:nvPr userDrawn="1"/>
        </p:nvSpPr>
        <p:spPr>
          <a:xfrm>
            <a:off x="-4030" y="686430"/>
            <a:ext cx="9910029" cy="45719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0070C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7189500" y="6388026"/>
            <a:ext cx="2573268" cy="39169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latinLnBrk="0"/>
            <a:endParaRPr lang="ko-KR" altLang="en-US" sz="10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68" r:id="rId1"/>
    <p:sldLayoutId id="2147485483" r:id="rId2"/>
    <p:sldLayoutId id="2147485488" r:id="rId3"/>
    <p:sldLayoutId id="2147485486" r:id="rId4"/>
    <p:sldLayoutId id="2147485487" r:id="rId5"/>
    <p:sldLayoutId id="2147485467" r:id="rId6"/>
    <p:sldLayoutId id="2147485490" r:id="rId7"/>
    <p:sldLayoutId id="2147485491" r:id="rId8"/>
    <p:sldLayoutId id="2147485496" r:id="rId9"/>
    <p:sldLayoutId id="2147485499" r:id="rId10"/>
    <p:sldLayoutId id="2147485501" r:id="rId1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2000" b="1" kern="1200">
          <a:solidFill>
            <a:schemeClr val="tx1"/>
          </a:solidFill>
          <a:latin typeface="나눔고딕" pitchFamily="50" charset="-127"/>
          <a:ea typeface="나눔고딕" pitchFamily="50" charset="-127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나눔고딕" pitchFamily="50" charset="-127"/>
          <a:ea typeface="나눔고딕" pitchFamily="50" charset="-127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나눔고딕" pitchFamily="50" charset="-127"/>
          <a:ea typeface="나눔고딕" pitchFamily="50" charset="-127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200" kern="1200">
          <a:solidFill>
            <a:schemeClr val="tx1"/>
          </a:solidFill>
          <a:latin typeface="나눔고딕" pitchFamily="50" charset="-127"/>
          <a:ea typeface="나눔고딕" pitchFamily="50" charset="-127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100" kern="1200">
          <a:solidFill>
            <a:schemeClr val="tx1"/>
          </a:solidFill>
          <a:latin typeface="나눔고딕" pitchFamily="50" charset="-127"/>
          <a:ea typeface="나눔고딕" pitchFamily="50" charset="-127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100" kern="1200">
          <a:solidFill>
            <a:schemeClr val="tx1"/>
          </a:solidFill>
          <a:latin typeface="나눔고딕" pitchFamily="50" charset="-127"/>
          <a:ea typeface="나눔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asted-image.png">
            <a:extLst>
              <a:ext uri="{FF2B5EF4-FFF2-40B4-BE49-F238E27FC236}">
                <a16:creationId xmlns:a16="http://schemas.microsoft.com/office/drawing/2014/main" id="{B002F811-69EC-4616-9337-65C565364D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rcRect t="44407" b="10102"/>
          <a:stretch>
            <a:fillRect/>
          </a:stretch>
        </p:blipFill>
        <p:spPr>
          <a:xfrm>
            <a:off x="-204" y="3830695"/>
            <a:ext cx="9906000" cy="300591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596D7B3D-1DB0-42F4-A371-C827B07054AE}"/>
              </a:ext>
            </a:extLst>
          </p:cNvPr>
          <p:cNvGrpSpPr/>
          <p:nvPr/>
        </p:nvGrpSpPr>
        <p:grpSpPr>
          <a:xfrm>
            <a:off x="78643" y="1970676"/>
            <a:ext cx="8307647" cy="784830"/>
            <a:chOff x="1638164" y="2863282"/>
            <a:chExt cx="6794826" cy="78483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47A5B6F-9686-4EEE-967D-62FB51B5E6C9}"/>
                </a:ext>
              </a:extLst>
            </p:cNvPr>
            <p:cNvSpPr txBox="1"/>
            <p:nvPr/>
          </p:nvSpPr>
          <p:spPr>
            <a:xfrm>
              <a:off x="1638164" y="2863282"/>
              <a:ext cx="548301" cy="78483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algn="ctr">
                <a:defRPr sz="440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gradFill>
                    <a:gsLst>
                      <a:gs pos="0">
                        <a:srgbClr val="001C38">
                          <a:lumMod val="90000"/>
                          <a:lumOff val="10000"/>
                        </a:srgbClr>
                      </a:gs>
                      <a:gs pos="100000">
                        <a:srgbClr val="001C38"/>
                      </a:gs>
                    </a:gsLst>
                    <a:lin ang="5400000" scaled="1"/>
                  </a:gradFill>
                  <a:effectLst>
                    <a:outerShdw blurRad="533400" algn="ctr" rotWithShape="0">
                      <a:schemeClr val="bg1">
                        <a:alpha val="61000"/>
                      </a:schemeClr>
                    </a:outerShdw>
                  </a:effectLst>
                  <a:latin typeface="나눔고딕 Bold" panose="020D0804000000000000" pitchFamily="50" charset="-127"/>
                  <a:ea typeface="나눔고딕 Bold" panose="020D0804000000000000" pitchFamily="50" charset="-127"/>
                </a:defRPr>
              </a:lvl1pPr>
            </a:lstStyle>
            <a:p>
              <a:r>
                <a:rPr lang="en-US" altLang="ko-KR" sz="4500" b="1" dirty="0">
                  <a:solidFill>
                    <a:srgbClr val="14AB94"/>
                  </a:solidFill>
                  <a:effectLst>
                    <a:outerShdw blurRad="152400" algn="ctr" rotWithShape="0">
                      <a:prstClr val="black">
                        <a:alpha val="40000"/>
                      </a:prst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1.</a:t>
              </a:r>
              <a:endParaRPr lang="en-US" altLang="ko-KR" sz="4500" b="1" dirty="0">
                <a:solidFill>
                  <a:srgbClr val="14AB94"/>
                </a:solidFill>
                <a:effectLst>
                  <a:outerShdw blurRad="152400" algn="ctr" rotWithShape="0">
                    <a:prstClr val="black">
                      <a:alpha val="40000"/>
                    </a:prstClr>
                  </a:outerShdw>
                </a:effectLst>
                <a:latin typeface="-윤명조340" panose="02030504000101010101" pitchFamily="18" charset="-127"/>
                <a:ea typeface="-윤명조340" panose="02030504000101010101" pitchFamily="18" charset="-127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AE46426-ADE6-47D6-8120-79FEEFB50FF1}"/>
                </a:ext>
              </a:extLst>
            </p:cNvPr>
            <p:cNvSpPr txBox="1"/>
            <p:nvPr/>
          </p:nvSpPr>
          <p:spPr>
            <a:xfrm>
              <a:off x="2126638" y="2974294"/>
              <a:ext cx="6306352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ctr">
                <a:defRPr sz="440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gradFill>
                    <a:gsLst>
                      <a:gs pos="0">
                        <a:srgbClr val="001C38">
                          <a:lumMod val="90000"/>
                          <a:lumOff val="10000"/>
                        </a:srgbClr>
                      </a:gs>
                      <a:gs pos="100000">
                        <a:srgbClr val="001C38"/>
                      </a:gs>
                    </a:gsLst>
                    <a:lin ang="5400000" scaled="1"/>
                  </a:gradFill>
                  <a:effectLst>
                    <a:outerShdw blurRad="533400" algn="ctr" rotWithShape="0">
                      <a:schemeClr val="bg1">
                        <a:alpha val="61000"/>
                      </a:schemeClr>
                    </a:outerShdw>
                  </a:effectLst>
                  <a:latin typeface="나눔고딕 Bold" panose="020D0804000000000000" pitchFamily="50" charset="-127"/>
                  <a:ea typeface="나눔고딕 Bold" panose="020D0804000000000000" pitchFamily="50" charset="-127"/>
                </a:defRPr>
              </a:lvl1pPr>
            </a:lstStyle>
            <a:p>
              <a:pPr algn="l"/>
              <a:r>
                <a:rPr lang="ko-KR" altLang="en-US" sz="3600" b="1" spc="-200" dirty="0" err="1" smtClean="0">
                  <a:solidFill>
                    <a:srgbClr val="000000"/>
                  </a:solidFill>
                  <a:effectLst>
                    <a:outerShdw blurRad="152400" algn="ctr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rPr>
                <a:t>클라우드서비스</a:t>
              </a:r>
              <a:r>
                <a:rPr lang="ko-KR" altLang="en-US" sz="3600" b="1" spc="-200" dirty="0" smtClean="0">
                  <a:solidFill>
                    <a:srgbClr val="000000"/>
                  </a:solidFill>
                  <a:effectLst>
                    <a:outerShdw blurRad="152400" algn="ctr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rPr>
                <a:t> </a:t>
              </a:r>
              <a:r>
                <a:rPr lang="ko-KR" altLang="en-US" sz="3600" b="1" spc="-200" dirty="0">
                  <a:solidFill>
                    <a:srgbClr val="000000"/>
                  </a:solidFill>
                  <a:effectLst>
                    <a:outerShdw blurRad="152400" algn="ctr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rPr>
                <a:t>점검항목 및 요구사항  </a:t>
              </a:r>
              <a:endParaRPr lang="en-US" altLang="ko-KR" sz="3600" b="1" spc="-200" dirty="0">
                <a:solidFill>
                  <a:srgbClr val="000000"/>
                </a:solidFill>
                <a:effectLst>
                  <a:outerShdw blurRad="152400" algn="ctr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7917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98014" y="178780"/>
            <a:ext cx="9029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 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(8)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</a:t>
            </a:r>
            <a:r>
              <a:rPr lang="ko-KR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자원공유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멀티 </a:t>
            </a:r>
            <a:r>
              <a:rPr lang="ko-KR" alt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테넌시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</a:p>
        </p:txBody>
      </p:sp>
      <p:sp>
        <p:nvSpPr>
          <p:cNvPr id="28" name="Rectangle 622"/>
          <p:cNvSpPr txBox="1">
            <a:spLocks noChangeArrowheads="1"/>
          </p:cNvSpPr>
          <p:nvPr/>
        </p:nvSpPr>
        <p:spPr bwMode="auto">
          <a:xfrm>
            <a:off x="0" y="771088"/>
            <a:ext cx="983091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eaLnBrk="0" hangingPunct="0">
              <a:lnSpc>
                <a:spcPct val="90000"/>
              </a:lnSpc>
              <a:spcBef>
                <a:spcPct val="20000"/>
              </a:spcBef>
              <a:defRPr kumimoji="0" sz="1800" b="1">
                <a:solidFill>
                  <a:schemeClr val="bg1">
                    <a:lumMod val="95000"/>
                  </a:schemeClr>
                </a:solidFill>
                <a:effectLst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맑은 고딕"/>
                <a:ea typeface="맑은 고딕"/>
              </a:defRPr>
            </a:lvl1pPr>
          </a:lstStyle>
          <a:p>
            <a:r>
              <a:rPr lang="ko-KR" altLang="en-US" dirty="0"/>
              <a:t>클라우드 인프라 자원을 안정적으로 공유</a:t>
            </a:r>
            <a:r>
              <a:rPr lang="en-US" altLang="ko-KR" dirty="0"/>
              <a:t>/</a:t>
            </a:r>
            <a:r>
              <a:rPr lang="ko-KR" altLang="en-US" dirty="0"/>
              <a:t>관리하고 있는 지 점검</a:t>
            </a:r>
          </a:p>
        </p:txBody>
      </p:sp>
      <p:sp>
        <p:nvSpPr>
          <p:cNvPr id="114" name="Text Box 9">
            <a:extLst>
              <a:ext uri="{FF2B5EF4-FFF2-40B4-BE49-F238E27FC236}">
                <a16:creationId xmlns:a16="http://schemas.microsoft.com/office/drawing/2014/main" id="{F0E90DCB-1CF5-430F-A3D7-EE61879AA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60" y="1368977"/>
            <a:ext cx="464472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en-US" altLang="ko-KR" b="1" spc="-50" dirty="0">
                <a:solidFill>
                  <a:schemeClr val="tx2">
                    <a:lumMod val="50000"/>
                  </a:schemeClr>
                </a:solidFill>
              </a:rPr>
              <a:t>Multi-Tenancy(SaaS)</a:t>
            </a:r>
            <a:endParaRPr lang="ko-KR" altLang="en-US" b="1" spc="-50" dirty="0">
              <a:solidFill>
                <a:prstClr val="black"/>
              </a:solidFill>
            </a:endParaRPr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028FD87A-59F7-43A0-9898-A716E651F650}"/>
              </a:ext>
            </a:extLst>
          </p:cNvPr>
          <p:cNvGrpSpPr/>
          <p:nvPr/>
        </p:nvGrpSpPr>
        <p:grpSpPr>
          <a:xfrm>
            <a:off x="315664" y="1638340"/>
            <a:ext cx="9245849" cy="0"/>
            <a:chOff x="282321" y="1638340"/>
            <a:chExt cx="9279192" cy="0"/>
          </a:xfrm>
        </p:grpSpPr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0071E6B4-D89C-4786-AFBF-DDED4F9891F4}"/>
                </a:ext>
              </a:extLst>
            </p:cNvPr>
            <p:cNvCxnSpPr/>
            <p:nvPr/>
          </p:nvCxnSpPr>
          <p:spPr bwMode="auto">
            <a:xfrm>
              <a:off x="522453" y="1638340"/>
              <a:ext cx="903906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6A44670-EA78-4895-9846-968187114F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2321" y="1638340"/>
              <a:ext cx="1991071" cy="0"/>
            </a:xfrm>
            <a:prstGeom prst="line">
              <a:avLst/>
            </a:prstGeom>
            <a:noFill/>
            <a:ln w="3429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54" name="Picture 4" descr="statistics Icon">
            <a:extLst>
              <a:ext uri="{FF2B5EF4-FFF2-40B4-BE49-F238E27FC236}">
                <a16:creationId xmlns:a16="http://schemas.microsoft.com/office/drawing/2014/main" id="{DE274392-0AAC-4E1E-99B2-4AAC55802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835" y="1236719"/>
            <a:ext cx="744343" cy="74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D2DA7EF-77BB-4025-912A-CCB37C953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672738" cy="39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373506-982B-4259-BF88-AB1E6B948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E022839-9A8B-4DAD-B92C-D666DD0492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416" y="1897199"/>
            <a:ext cx="9659883" cy="437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939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22"/>
          <p:cNvSpPr txBox="1">
            <a:spLocks noChangeArrowheads="1"/>
          </p:cNvSpPr>
          <p:nvPr/>
        </p:nvSpPr>
        <p:spPr bwMode="auto">
          <a:xfrm>
            <a:off x="0" y="771088"/>
            <a:ext cx="983091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eaLnBrk="0" hangingPunct="0">
              <a:lnSpc>
                <a:spcPct val="90000"/>
              </a:lnSpc>
              <a:spcBef>
                <a:spcPct val="20000"/>
              </a:spcBef>
              <a:defRPr kumimoji="0" sz="1800" b="1">
                <a:solidFill>
                  <a:schemeClr val="bg1">
                    <a:lumMod val="95000"/>
                  </a:schemeClr>
                </a:solidFill>
                <a:effectLst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맑은 고딕"/>
                <a:ea typeface="맑은 고딕"/>
              </a:defRPr>
            </a:lvl1pPr>
          </a:lstStyle>
          <a:p>
            <a:r>
              <a:rPr lang="ko-KR" altLang="en-US" dirty="0"/>
              <a:t>클라우드 인프라 자원을 안정적으로 공유</a:t>
            </a:r>
            <a:r>
              <a:rPr lang="en-US" altLang="ko-KR" dirty="0"/>
              <a:t>/</a:t>
            </a:r>
            <a:r>
              <a:rPr lang="ko-KR" altLang="en-US" dirty="0"/>
              <a:t>관리하고 있는 지 점검</a:t>
            </a:r>
          </a:p>
        </p:txBody>
      </p:sp>
      <p:sp>
        <p:nvSpPr>
          <p:cNvPr id="114" name="Text Box 9">
            <a:extLst>
              <a:ext uri="{FF2B5EF4-FFF2-40B4-BE49-F238E27FC236}">
                <a16:creationId xmlns:a16="http://schemas.microsoft.com/office/drawing/2014/main" id="{F0E90DCB-1CF5-430F-A3D7-EE61879AA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60" y="1368977"/>
            <a:ext cx="464472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en-US" altLang="ko-KR" b="1" spc="-50" dirty="0">
                <a:solidFill>
                  <a:schemeClr val="tx2">
                    <a:lumMod val="50000"/>
                  </a:schemeClr>
                </a:solidFill>
              </a:rPr>
              <a:t>Multi-Tenancy(SaaS)</a:t>
            </a:r>
            <a:endParaRPr lang="ko-KR" altLang="en-US" b="1" spc="-50" dirty="0">
              <a:solidFill>
                <a:prstClr val="black"/>
              </a:solidFill>
            </a:endParaRPr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028FD87A-59F7-43A0-9898-A716E651F650}"/>
              </a:ext>
            </a:extLst>
          </p:cNvPr>
          <p:cNvGrpSpPr/>
          <p:nvPr/>
        </p:nvGrpSpPr>
        <p:grpSpPr>
          <a:xfrm>
            <a:off x="315664" y="1638340"/>
            <a:ext cx="9245849" cy="0"/>
            <a:chOff x="282321" y="1638340"/>
            <a:chExt cx="9279192" cy="0"/>
          </a:xfrm>
        </p:grpSpPr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0071E6B4-D89C-4786-AFBF-DDED4F9891F4}"/>
                </a:ext>
              </a:extLst>
            </p:cNvPr>
            <p:cNvCxnSpPr/>
            <p:nvPr/>
          </p:nvCxnSpPr>
          <p:spPr bwMode="auto">
            <a:xfrm>
              <a:off x="522453" y="1638340"/>
              <a:ext cx="903906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6A44670-EA78-4895-9846-968187114F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2321" y="1638340"/>
              <a:ext cx="1991071" cy="0"/>
            </a:xfrm>
            <a:prstGeom prst="line">
              <a:avLst/>
            </a:prstGeom>
            <a:noFill/>
            <a:ln w="3429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54" name="Picture 4" descr="statistics Icon">
            <a:extLst>
              <a:ext uri="{FF2B5EF4-FFF2-40B4-BE49-F238E27FC236}">
                <a16:creationId xmlns:a16="http://schemas.microsoft.com/office/drawing/2014/main" id="{DE274392-0AAC-4E1E-99B2-4AAC55802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835" y="1236719"/>
            <a:ext cx="744343" cy="74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D2DA7EF-77BB-4025-912A-CCB37C953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672738" cy="39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373506-982B-4259-BF88-AB1E6B948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4128F01-47FB-4175-AAD9-1A5EDC48CE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33" y="2073545"/>
            <a:ext cx="9006580" cy="439801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8014" y="178780"/>
            <a:ext cx="9029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 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(8)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</a:t>
            </a:r>
            <a:r>
              <a:rPr lang="ko-KR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자원공유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멀티 </a:t>
            </a:r>
            <a:r>
              <a:rPr lang="ko-KR" alt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테넌시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10990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98014" y="178780"/>
            <a:ext cx="596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(9)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서비스 측정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Rectangle 622"/>
          <p:cNvSpPr txBox="1">
            <a:spLocks noChangeArrowheads="1"/>
          </p:cNvSpPr>
          <p:nvPr/>
        </p:nvSpPr>
        <p:spPr bwMode="auto">
          <a:xfrm>
            <a:off x="0" y="771088"/>
            <a:ext cx="983091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eaLnBrk="0" hangingPunct="0">
              <a:lnSpc>
                <a:spcPct val="90000"/>
              </a:lnSpc>
              <a:spcBef>
                <a:spcPct val="20000"/>
              </a:spcBef>
              <a:defRPr kumimoji="0" sz="1800" b="1">
                <a:solidFill>
                  <a:schemeClr val="bg1">
                    <a:lumMod val="95000"/>
                  </a:schemeClr>
                </a:solidFill>
                <a:effectLst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맑은 고딕"/>
                <a:ea typeface="맑은 고딕"/>
              </a:defRPr>
            </a:lvl1pPr>
          </a:lstStyle>
          <a:p>
            <a:r>
              <a:rPr lang="ko-KR" altLang="en-US" dirty="0"/>
              <a:t>신청 서비스의 서비스 모니터링을 위한 </a:t>
            </a:r>
            <a:r>
              <a:rPr lang="ko-KR" altLang="en-US" dirty="0" err="1"/>
              <a:t>미터링</a:t>
            </a:r>
            <a:r>
              <a:rPr lang="ko-KR" altLang="en-US" dirty="0"/>
              <a:t> 기능을 갖추고 있는지 점검</a:t>
            </a:r>
          </a:p>
        </p:txBody>
      </p:sp>
      <p:sp>
        <p:nvSpPr>
          <p:cNvPr id="114" name="Text Box 9">
            <a:extLst>
              <a:ext uri="{FF2B5EF4-FFF2-40B4-BE49-F238E27FC236}">
                <a16:creationId xmlns:a16="http://schemas.microsoft.com/office/drawing/2014/main" id="{F0E90DCB-1CF5-430F-A3D7-EE61879AA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60" y="1368977"/>
            <a:ext cx="464472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en-US" altLang="ko-KR" b="1" spc="-50" dirty="0">
                <a:solidFill>
                  <a:schemeClr val="tx2">
                    <a:lumMod val="50000"/>
                  </a:schemeClr>
                </a:solidFill>
              </a:rPr>
              <a:t>Measured Service</a:t>
            </a:r>
            <a:endParaRPr lang="ko-KR" altLang="en-US" b="1" spc="-50" dirty="0">
              <a:solidFill>
                <a:prstClr val="black"/>
              </a:solidFill>
            </a:endParaRPr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028FD87A-59F7-43A0-9898-A716E651F650}"/>
              </a:ext>
            </a:extLst>
          </p:cNvPr>
          <p:cNvGrpSpPr/>
          <p:nvPr/>
        </p:nvGrpSpPr>
        <p:grpSpPr>
          <a:xfrm>
            <a:off x="315664" y="1638340"/>
            <a:ext cx="9245849" cy="0"/>
            <a:chOff x="282321" y="1638340"/>
            <a:chExt cx="9279192" cy="0"/>
          </a:xfrm>
        </p:grpSpPr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0071E6B4-D89C-4786-AFBF-DDED4F9891F4}"/>
                </a:ext>
              </a:extLst>
            </p:cNvPr>
            <p:cNvCxnSpPr/>
            <p:nvPr/>
          </p:nvCxnSpPr>
          <p:spPr bwMode="auto">
            <a:xfrm>
              <a:off x="522453" y="1638340"/>
              <a:ext cx="903906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6A44670-EA78-4895-9846-968187114F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2321" y="1638340"/>
              <a:ext cx="1991071" cy="0"/>
            </a:xfrm>
            <a:prstGeom prst="line">
              <a:avLst/>
            </a:prstGeom>
            <a:noFill/>
            <a:ln w="3429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814BFFC4-460C-41CE-B9E2-2032632F18C1}"/>
              </a:ext>
            </a:extLst>
          </p:cNvPr>
          <p:cNvSpPr txBox="1"/>
          <p:nvPr/>
        </p:nvSpPr>
        <p:spPr>
          <a:xfrm>
            <a:off x="358133" y="1947665"/>
            <a:ext cx="9248144" cy="82330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500" b="1" kern="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미터링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(Metering) 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기능을 이용하여 자원의 제공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·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관리할 수 있는 기능을 갖추고 있는가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?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ko-KR" altLang="en-US" sz="1200" b="1" kern="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미터링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 기능을 이용하여 자원 사용량을 측정하여 최적화하고 임계치를 초과하는 경우 사용을 제한하는지 점검</a:t>
            </a:r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45FDB927-F171-442A-86A9-F007A94B7BDD}"/>
              </a:ext>
            </a:extLst>
          </p:cNvPr>
          <p:cNvGrpSpPr/>
          <p:nvPr/>
        </p:nvGrpSpPr>
        <p:grpSpPr>
          <a:xfrm>
            <a:off x="306941" y="1743255"/>
            <a:ext cx="1171666" cy="432048"/>
            <a:chOff x="-1790881" y="4407069"/>
            <a:chExt cx="1896469" cy="525694"/>
          </a:xfrm>
          <a:solidFill>
            <a:schemeClr val="bg1">
              <a:lumMod val="50000"/>
            </a:schemeClr>
          </a:solidFill>
        </p:grpSpPr>
        <p:pic>
          <p:nvPicPr>
            <p:cNvPr id="71" name="Picture 13" descr="그림자">
              <a:extLst>
                <a:ext uri="{FF2B5EF4-FFF2-40B4-BE49-F238E27FC236}">
                  <a16:creationId xmlns:a16="http://schemas.microsoft.com/office/drawing/2014/main" id="{48C8A721-0677-4F30-BC9B-5527BD3E5E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20000"/>
            </a:blip>
            <a:srcRect/>
            <a:stretch>
              <a:fillRect/>
            </a:stretch>
          </p:blipFill>
          <p:spPr bwMode="auto">
            <a:xfrm>
              <a:off x="-1790881" y="4637742"/>
              <a:ext cx="1749828" cy="2950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1E2037DB-431A-48C2-B545-FAA77D203605}"/>
                </a:ext>
              </a:extLst>
            </p:cNvPr>
            <p:cNvGrpSpPr/>
            <p:nvPr/>
          </p:nvGrpSpPr>
          <p:grpSpPr>
            <a:xfrm>
              <a:off x="-1743005" y="4407069"/>
              <a:ext cx="1848593" cy="455048"/>
              <a:chOff x="485924" y="4517622"/>
              <a:chExt cx="1848593" cy="455048"/>
            </a:xfrm>
            <a:grpFill/>
          </p:grpSpPr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2903AC84-2BAB-4DF2-99FE-5F0599EC9A19}"/>
                  </a:ext>
                </a:extLst>
              </p:cNvPr>
              <p:cNvGrpSpPr/>
              <p:nvPr/>
            </p:nvGrpSpPr>
            <p:grpSpPr>
              <a:xfrm>
                <a:off x="485924" y="4517622"/>
                <a:ext cx="1848593" cy="405801"/>
                <a:chOff x="1353302" y="4112888"/>
                <a:chExt cx="1671229" cy="491019"/>
              </a:xfrm>
              <a:grpFill/>
            </p:grpSpPr>
            <p:sp>
              <p:nvSpPr>
                <p:cNvPr id="76" name="자유형 259">
                  <a:extLst>
                    <a:ext uri="{FF2B5EF4-FFF2-40B4-BE49-F238E27FC236}">
                      <a16:creationId xmlns:a16="http://schemas.microsoft.com/office/drawing/2014/main" id="{AC663208-E1E1-4ABE-8878-1785187D9511}"/>
                    </a:ext>
                  </a:extLst>
                </p:cNvPr>
                <p:cNvSpPr/>
                <p:nvPr/>
              </p:nvSpPr>
              <p:spPr bwMode="auto">
                <a:xfrm>
                  <a:off x="2945849" y="4112888"/>
                  <a:ext cx="78682" cy="364625"/>
                </a:xfrm>
                <a:custGeom>
                  <a:avLst/>
                  <a:gdLst>
                    <a:gd name="connsiteX0" fmla="*/ 0 w 237066"/>
                    <a:gd name="connsiteY0" fmla="*/ 0 h 152400"/>
                    <a:gd name="connsiteX1" fmla="*/ 0 w 237066"/>
                    <a:gd name="connsiteY1" fmla="*/ 152400 h 152400"/>
                    <a:gd name="connsiteX2" fmla="*/ 237066 w 237066"/>
                    <a:gd name="connsiteY2" fmla="*/ 152400 h 152400"/>
                    <a:gd name="connsiteX3" fmla="*/ 0 w 237066"/>
                    <a:gd name="connsiteY3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066" h="152400">
                      <a:moveTo>
                        <a:pt x="0" y="0"/>
                      </a:moveTo>
                      <a:lnTo>
                        <a:pt x="0" y="152400"/>
                      </a:lnTo>
                      <a:lnTo>
                        <a:pt x="237066" y="152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algn="ctr">
                  <a:noFill/>
                  <a:round/>
                  <a:headEnd/>
                  <a:tailEnd/>
                </a:ln>
              </p:spPr>
              <p:txBody>
                <a:bodyPr lIns="100803" tIns="50402" rIns="100803" bIns="50402" rtlCol="0" anchor="ctr"/>
                <a:lstStyle/>
                <a:p>
                  <a:pPr algn="l"/>
                  <a:endParaRPr lang="ko-KR" altLang="en-US" sz="1200" b="1" dirty="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030996FA-B719-4B61-BE3A-BF83A32F833A}"/>
                    </a:ext>
                  </a:extLst>
                </p:cNvPr>
                <p:cNvSpPr/>
                <p:nvPr/>
              </p:nvSpPr>
              <p:spPr bwMode="auto">
                <a:xfrm>
                  <a:off x="1353302" y="4112888"/>
                  <a:ext cx="1587705" cy="491019"/>
                </a:xfrm>
                <a:prstGeom prst="rect">
                  <a:avLst/>
                </a:prstGeom>
                <a:grpFill/>
                <a:ln w="6350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effectLst>
                  <a:innerShdw blurRad="50800">
                    <a:prstClr val="black">
                      <a:alpha val="6000"/>
                    </a:prstClr>
                  </a:inn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/>
                    <a:contourClr>
                      <a:schemeClr val="bg1"/>
                    </a:contourClr>
                  </a:sp3d>
                </a:bodyPr>
                <a:lstStyle/>
                <a:p>
                  <a:pPr defTabSz="839694"/>
                  <a:endParaRPr lang="ko-KR" altLang="en-US" sz="1200" b="1" dirty="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74" name="TextBox 1">
                <a:extLst>
                  <a:ext uri="{FF2B5EF4-FFF2-40B4-BE49-F238E27FC236}">
                    <a16:creationId xmlns:a16="http://schemas.microsoft.com/office/drawing/2014/main" id="{0F29094C-391F-404A-BC33-0204EB3A44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8220" y="4579466"/>
                <a:ext cx="1601389" cy="39320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91434" tIns="45717" rIns="91434" bIns="45717">
                <a:spAutoFit/>
              </a:bodyPr>
              <a:lstStyle>
                <a:defPPr>
                  <a:defRPr lang="ko-KR"/>
                </a:defPPr>
                <a:lvl1pPr algn="ctr">
                  <a:defRPr sz="1400" spc="-5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tx2"/>
                    </a:solidFill>
                    <a:latin typeface="나눔고딕 Bold" pitchFamily="50" charset="-127"/>
                    <a:ea typeface="나눔고딕 Bold" pitchFamily="50" charset="-127"/>
                  </a:defRPr>
                </a:lvl1pPr>
              </a:lstStyle>
              <a:p>
                <a:r>
                  <a:rPr lang="ko-KR" altLang="en-US" sz="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점검 내용</a:t>
                </a:r>
              </a:p>
            </p:txBody>
          </p:sp>
        </p:grpSp>
      </p:grpSp>
      <p:pic>
        <p:nvPicPr>
          <p:cNvPr id="54" name="Picture 4" descr="statistics Icon">
            <a:extLst>
              <a:ext uri="{FF2B5EF4-FFF2-40B4-BE49-F238E27FC236}">
                <a16:creationId xmlns:a16="http://schemas.microsoft.com/office/drawing/2014/main" id="{DE274392-0AAC-4E1E-99B2-4AAC55802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835" y="1236719"/>
            <a:ext cx="744343" cy="74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D2DA7EF-77BB-4025-912A-CCB37C953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672738" cy="39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373506-982B-4259-BF88-AB1E6B948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9217" name="_x557634416" descr="EMB00001cfc09b9">
            <a:extLst>
              <a:ext uri="{FF2B5EF4-FFF2-40B4-BE49-F238E27FC236}">
                <a16:creationId xmlns:a16="http://schemas.microsoft.com/office/drawing/2014/main" id="{041DC3E9-8824-4889-B2D9-6CA2D8906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686" y="3066510"/>
            <a:ext cx="4780591" cy="325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426094E1-AA6C-4EB4-A3A2-38D2FBDB92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55" y="3080291"/>
            <a:ext cx="4309120" cy="324285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627969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98014" y="178780"/>
            <a:ext cx="596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(10)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보안 취약점 점검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(1/2)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Rectangle 622"/>
          <p:cNvSpPr txBox="1">
            <a:spLocks noChangeArrowheads="1"/>
          </p:cNvSpPr>
          <p:nvPr/>
        </p:nvSpPr>
        <p:spPr bwMode="auto">
          <a:xfrm>
            <a:off x="0" y="771088"/>
            <a:ext cx="983091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eaLnBrk="0" hangingPunct="0">
              <a:lnSpc>
                <a:spcPct val="90000"/>
              </a:lnSpc>
              <a:spcBef>
                <a:spcPct val="20000"/>
              </a:spcBef>
              <a:defRPr kumimoji="0" sz="1800" b="1">
                <a:solidFill>
                  <a:schemeClr val="bg1">
                    <a:lumMod val="95000"/>
                  </a:schemeClr>
                </a:solidFill>
                <a:effectLst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맑은 고딕"/>
                <a:ea typeface="맑은 고딕"/>
              </a:defRPr>
            </a:lvl1pPr>
          </a:lstStyle>
          <a:p>
            <a:r>
              <a:rPr lang="ko-KR" altLang="en-US" dirty="0"/>
              <a:t>신청 서비스의 안정성 </a:t>
            </a:r>
            <a:r>
              <a:rPr lang="ko-KR" altLang="en-US" dirty="0" smtClean="0"/>
              <a:t>확보를 위한 자료</a:t>
            </a:r>
            <a:endParaRPr lang="ko-KR" altLang="en-US" dirty="0"/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028FD87A-59F7-43A0-9898-A716E651F650}"/>
              </a:ext>
            </a:extLst>
          </p:cNvPr>
          <p:cNvGrpSpPr/>
          <p:nvPr/>
        </p:nvGrpSpPr>
        <p:grpSpPr>
          <a:xfrm>
            <a:off x="315664" y="1638340"/>
            <a:ext cx="9245849" cy="0"/>
            <a:chOff x="282321" y="1638340"/>
            <a:chExt cx="9279192" cy="0"/>
          </a:xfrm>
        </p:grpSpPr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0071E6B4-D89C-4786-AFBF-DDED4F9891F4}"/>
                </a:ext>
              </a:extLst>
            </p:cNvPr>
            <p:cNvCxnSpPr/>
            <p:nvPr/>
          </p:nvCxnSpPr>
          <p:spPr bwMode="auto">
            <a:xfrm>
              <a:off x="522453" y="1638340"/>
              <a:ext cx="903906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6A44670-EA78-4895-9846-968187114F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2321" y="1638340"/>
              <a:ext cx="1991071" cy="0"/>
            </a:xfrm>
            <a:prstGeom prst="line">
              <a:avLst/>
            </a:prstGeom>
            <a:noFill/>
            <a:ln w="3429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814BFFC4-460C-41CE-B9E2-2032632F18C1}"/>
              </a:ext>
            </a:extLst>
          </p:cNvPr>
          <p:cNvSpPr txBox="1"/>
          <p:nvPr/>
        </p:nvSpPr>
        <p:spPr>
          <a:xfrm>
            <a:off x="358133" y="1947665"/>
            <a:ext cx="9248144" cy="51706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보안취약점 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정보에 대해 제공 서비스 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/ 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시스템의 안정성을 확보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(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대응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/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예방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)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하고 있는가</a:t>
            </a:r>
            <a:r>
              <a:rPr lang="en-US" altLang="ko-KR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?</a:t>
            </a:r>
            <a:endParaRPr lang="en-US" altLang="ko-KR" sz="15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45FDB927-F171-442A-86A9-F007A94B7BDD}"/>
              </a:ext>
            </a:extLst>
          </p:cNvPr>
          <p:cNvGrpSpPr/>
          <p:nvPr/>
        </p:nvGrpSpPr>
        <p:grpSpPr>
          <a:xfrm>
            <a:off x="306941" y="1743255"/>
            <a:ext cx="1171666" cy="432048"/>
            <a:chOff x="-1790881" y="4407069"/>
            <a:chExt cx="1896469" cy="525694"/>
          </a:xfrm>
          <a:solidFill>
            <a:schemeClr val="bg1">
              <a:lumMod val="50000"/>
            </a:schemeClr>
          </a:solidFill>
        </p:grpSpPr>
        <p:pic>
          <p:nvPicPr>
            <p:cNvPr id="71" name="Picture 13" descr="그림자">
              <a:extLst>
                <a:ext uri="{FF2B5EF4-FFF2-40B4-BE49-F238E27FC236}">
                  <a16:creationId xmlns:a16="http://schemas.microsoft.com/office/drawing/2014/main" id="{48C8A721-0677-4F30-BC9B-5527BD3E5E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20000"/>
            </a:blip>
            <a:srcRect/>
            <a:stretch>
              <a:fillRect/>
            </a:stretch>
          </p:blipFill>
          <p:spPr bwMode="auto">
            <a:xfrm>
              <a:off x="-1790881" y="4637742"/>
              <a:ext cx="1749828" cy="2950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1E2037DB-431A-48C2-B545-FAA77D203605}"/>
                </a:ext>
              </a:extLst>
            </p:cNvPr>
            <p:cNvGrpSpPr/>
            <p:nvPr/>
          </p:nvGrpSpPr>
          <p:grpSpPr>
            <a:xfrm>
              <a:off x="-1743005" y="4407069"/>
              <a:ext cx="1848593" cy="455048"/>
              <a:chOff x="485924" y="4517622"/>
              <a:chExt cx="1848593" cy="455048"/>
            </a:xfrm>
            <a:grpFill/>
          </p:grpSpPr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2903AC84-2BAB-4DF2-99FE-5F0599EC9A19}"/>
                  </a:ext>
                </a:extLst>
              </p:cNvPr>
              <p:cNvGrpSpPr/>
              <p:nvPr/>
            </p:nvGrpSpPr>
            <p:grpSpPr>
              <a:xfrm>
                <a:off x="485924" y="4517622"/>
                <a:ext cx="1848593" cy="405801"/>
                <a:chOff x="1353302" y="4112888"/>
                <a:chExt cx="1671229" cy="491019"/>
              </a:xfrm>
              <a:grpFill/>
            </p:grpSpPr>
            <p:sp>
              <p:nvSpPr>
                <p:cNvPr id="76" name="자유형 259">
                  <a:extLst>
                    <a:ext uri="{FF2B5EF4-FFF2-40B4-BE49-F238E27FC236}">
                      <a16:creationId xmlns:a16="http://schemas.microsoft.com/office/drawing/2014/main" id="{AC663208-E1E1-4ABE-8878-1785187D9511}"/>
                    </a:ext>
                  </a:extLst>
                </p:cNvPr>
                <p:cNvSpPr/>
                <p:nvPr/>
              </p:nvSpPr>
              <p:spPr bwMode="auto">
                <a:xfrm>
                  <a:off x="2945849" y="4112888"/>
                  <a:ext cx="78682" cy="364625"/>
                </a:xfrm>
                <a:custGeom>
                  <a:avLst/>
                  <a:gdLst>
                    <a:gd name="connsiteX0" fmla="*/ 0 w 237066"/>
                    <a:gd name="connsiteY0" fmla="*/ 0 h 152400"/>
                    <a:gd name="connsiteX1" fmla="*/ 0 w 237066"/>
                    <a:gd name="connsiteY1" fmla="*/ 152400 h 152400"/>
                    <a:gd name="connsiteX2" fmla="*/ 237066 w 237066"/>
                    <a:gd name="connsiteY2" fmla="*/ 152400 h 152400"/>
                    <a:gd name="connsiteX3" fmla="*/ 0 w 237066"/>
                    <a:gd name="connsiteY3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066" h="152400">
                      <a:moveTo>
                        <a:pt x="0" y="0"/>
                      </a:moveTo>
                      <a:lnTo>
                        <a:pt x="0" y="152400"/>
                      </a:lnTo>
                      <a:lnTo>
                        <a:pt x="237066" y="152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algn="ctr">
                  <a:noFill/>
                  <a:round/>
                  <a:headEnd/>
                  <a:tailEnd/>
                </a:ln>
              </p:spPr>
              <p:txBody>
                <a:bodyPr lIns="100803" tIns="50402" rIns="100803" bIns="50402" rtlCol="0" anchor="ctr"/>
                <a:lstStyle/>
                <a:p>
                  <a:pPr algn="l"/>
                  <a:endParaRPr lang="ko-KR" altLang="en-US" sz="1200" b="1" dirty="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030996FA-B719-4B61-BE3A-BF83A32F833A}"/>
                    </a:ext>
                  </a:extLst>
                </p:cNvPr>
                <p:cNvSpPr/>
                <p:nvPr/>
              </p:nvSpPr>
              <p:spPr bwMode="auto">
                <a:xfrm>
                  <a:off x="1353302" y="4112888"/>
                  <a:ext cx="1587705" cy="491019"/>
                </a:xfrm>
                <a:prstGeom prst="rect">
                  <a:avLst/>
                </a:prstGeom>
                <a:grpFill/>
                <a:ln w="6350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effectLst>
                  <a:innerShdw blurRad="50800">
                    <a:prstClr val="black">
                      <a:alpha val="6000"/>
                    </a:prstClr>
                  </a:inn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/>
                    <a:contourClr>
                      <a:schemeClr val="bg1"/>
                    </a:contourClr>
                  </a:sp3d>
                </a:bodyPr>
                <a:lstStyle/>
                <a:p>
                  <a:pPr defTabSz="839694"/>
                  <a:endParaRPr lang="ko-KR" altLang="en-US" sz="1200" b="1" dirty="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74" name="TextBox 1">
                <a:extLst>
                  <a:ext uri="{FF2B5EF4-FFF2-40B4-BE49-F238E27FC236}">
                    <a16:creationId xmlns:a16="http://schemas.microsoft.com/office/drawing/2014/main" id="{0F29094C-391F-404A-BC33-0204EB3A44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8220" y="4579466"/>
                <a:ext cx="1601389" cy="39320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91434" tIns="45717" rIns="91434" bIns="45717">
                <a:spAutoFit/>
              </a:bodyPr>
              <a:lstStyle>
                <a:defPPr>
                  <a:defRPr lang="ko-KR"/>
                </a:defPPr>
                <a:lvl1pPr algn="ctr">
                  <a:defRPr sz="1400" spc="-5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tx2"/>
                    </a:solidFill>
                    <a:latin typeface="나눔고딕 Bold" pitchFamily="50" charset="-127"/>
                    <a:ea typeface="나눔고딕 Bold" pitchFamily="50" charset="-127"/>
                  </a:defRPr>
                </a:lvl1pPr>
              </a:lstStyle>
              <a:p>
                <a:r>
                  <a:rPr lang="ko-KR" altLang="en-US" sz="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점검 내용</a:t>
                </a:r>
              </a:p>
            </p:txBody>
          </p:sp>
        </p:grpSp>
      </p:grpSp>
      <p:pic>
        <p:nvPicPr>
          <p:cNvPr id="54" name="Picture 4" descr="statistics Icon">
            <a:extLst>
              <a:ext uri="{FF2B5EF4-FFF2-40B4-BE49-F238E27FC236}">
                <a16:creationId xmlns:a16="http://schemas.microsoft.com/office/drawing/2014/main" id="{DE274392-0AAC-4E1E-99B2-4AAC55802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835" y="1236719"/>
            <a:ext cx="744343" cy="74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D2DA7EF-77BB-4025-912A-CCB37C953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672738" cy="39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373506-982B-4259-BF88-AB1E6B948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DCEAC0C-9BAF-44FC-B131-8B26E285FF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331"/>
          <a:stretch/>
        </p:blipFill>
        <p:spPr>
          <a:xfrm>
            <a:off x="303741" y="2905003"/>
            <a:ext cx="9257772" cy="306716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7820C3DA-1B1C-469A-9C10-2ED1F704D38A}"/>
              </a:ext>
            </a:extLst>
          </p:cNvPr>
          <p:cNvSpPr/>
          <p:nvPr/>
        </p:nvSpPr>
        <p:spPr>
          <a:xfrm>
            <a:off x="3594729" y="5211929"/>
            <a:ext cx="1004935" cy="5792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latinLnBrk="0"/>
            <a:endParaRPr lang="ko-KR" altLang="en-US" sz="10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8617" y="2514598"/>
            <a:ext cx="9291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EX : CVE(Common </a:t>
            </a:r>
            <a:r>
              <a:rPr lang="en-US" altLang="ko-KR" dirty="0" err="1" smtClean="0"/>
              <a:t>Vulnerabilityes</a:t>
            </a:r>
            <a:r>
              <a:rPr lang="en-US" altLang="ko-KR" dirty="0" smtClean="0"/>
              <a:t> and Exposures)</a:t>
            </a:r>
            <a:r>
              <a:rPr lang="ko-KR" altLang="en-US" dirty="0" smtClean="0"/>
              <a:t>에서 제공하는 보안취약점 정보에 예방증적자료 </a:t>
            </a:r>
            <a:endParaRPr lang="en-US" altLang="ko-KR" dirty="0" smtClean="0"/>
          </a:p>
          <a:p>
            <a:r>
              <a:rPr lang="en-US" altLang="ko-KR" dirty="0" smtClean="0"/>
              <a:t>/ </a:t>
            </a:r>
            <a:r>
              <a:rPr lang="ko-KR" altLang="en-US" dirty="0" smtClean="0"/>
              <a:t>예시 이외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보안취약점을 대응하는 자료는 무엇이든 가능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56546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98014" y="105628"/>
            <a:ext cx="596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(10)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보안 취약점 점검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(2/2)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Rectangle 622"/>
          <p:cNvSpPr txBox="1">
            <a:spLocks noChangeArrowheads="1"/>
          </p:cNvSpPr>
          <p:nvPr/>
        </p:nvSpPr>
        <p:spPr bwMode="auto">
          <a:xfrm>
            <a:off x="0" y="771088"/>
            <a:ext cx="983091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eaLnBrk="0" hangingPunct="0">
              <a:lnSpc>
                <a:spcPct val="90000"/>
              </a:lnSpc>
              <a:spcBef>
                <a:spcPct val="20000"/>
              </a:spcBef>
              <a:defRPr kumimoji="0" sz="1800" b="1">
                <a:solidFill>
                  <a:schemeClr val="bg1">
                    <a:lumMod val="95000"/>
                  </a:schemeClr>
                </a:solidFill>
                <a:effectLst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맑은 고딕"/>
                <a:ea typeface="맑은 고딕"/>
              </a:defRPr>
            </a:lvl1pPr>
          </a:lstStyle>
          <a:p>
            <a:r>
              <a:rPr lang="ko-KR" altLang="en-US" dirty="0" smtClean="0"/>
              <a:t>보안사고 시 대응 절차 과정</a:t>
            </a:r>
            <a:endParaRPr lang="ko-KR" altLang="en-US" dirty="0"/>
          </a:p>
        </p:txBody>
      </p:sp>
      <p:sp>
        <p:nvSpPr>
          <p:cNvPr id="114" name="Text Box 9">
            <a:extLst>
              <a:ext uri="{FF2B5EF4-FFF2-40B4-BE49-F238E27FC236}">
                <a16:creationId xmlns:a16="http://schemas.microsoft.com/office/drawing/2014/main" id="{F0E90DCB-1CF5-430F-A3D7-EE61879AA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60" y="1368977"/>
            <a:ext cx="464472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en-US" altLang="ko-KR" b="1" spc="-50" dirty="0">
                <a:solidFill>
                  <a:schemeClr val="tx2">
                    <a:lumMod val="50000"/>
                  </a:schemeClr>
                </a:solidFill>
              </a:rPr>
              <a:t>Vulnerability Scan</a:t>
            </a:r>
            <a:endParaRPr lang="ko-KR" altLang="en-US" b="1" spc="-50" dirty="0">
              <a:solidFill>
                <a:prstClr val="black"/>
              </a:solidFill>
            </a:endParaRPr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028FD87A-59F7-43A0-9898-A716E651F650}"/>
              </a:ext>
            </a:extLst>
          </p:cNvPr>
          <p:cNvGrpSpPr/>
          <p:nvPr/>
        </p:nvGrpSpPr>
        <p:grpSpPr>
          <a:xfrm>
            <a:off x="315664" y="1638340"/>
            <a:ext cx="9245849" cy="0"/>
            <a:chOff x="282321" y="1638340"/>
            <a:chExt cx="9279192" cy="0"/>
          </a:xfrm>
        </p:grpSpPr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0071E6B4-D89C-4786-AFBF-DDED4F9891F4}"/>
                </a:ext>
              </a:extLst>
            </p:cNvPr>
            <p:cNvCxnSpPr/>
            <p:nvPr/>
          </p:nvCxnSpPr>
          <p:spPr bwMode="auto">
            <a:xfrm>
              <a:off x="522453" y="1638340"/>
              <a:ext cx="903906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6A44670-EA78-4895-9846-968187114F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2321" y="1638340"/>
              <a:ext cx="1991071" cy="0"/>
            </a:xfrm>
            <a:prstGeom prst="line">
              <a:avLst/>
            </a:prstGeom>
            <a:noFill/>
            <a:ln w="3429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814BFFC4-460C-41CE-B9E2-2032632F18C1}"/>
              </a:ext>
            </a:extLst>
          </p:cNvPr>
          <p:cNvSpPr txBox="1"/>
          <p:nvPr/>
        </p:nvSpPr>
        <p:spPr>
          <a:xfrm>
            <a:off x="358133" y="1947665"/>
            <a:ext cx="9248144" cy="175432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1. 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보안사고가 났을 경우 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처리절차를 가지고 있는가</a:t>
            </a:r>
            <a:r>
              <a:rPr lang="en-US" altLang="ko-KR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? 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(</a:t>
            </a:r>
            <a:r>
              <a:rPr lang="ko-KR" altLang="en-US" sz="1500" b="1" kern="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절차과정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기술</a:t>
            </a:r>
            <a:r>
              <a:rPr lang="en-US" altLang="ko-KR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)</a:t>
            </a:r>
            <a:endParaRPr lang="en-US" altLang="ko-KR" sz="1500" b="1" kern="0" dirty="0" smtClean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2. CISO 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신고의무 및 </a:t>
            </a:r>
            <a:r>
              <a:rPr lang="en-US" altLang="ko-KR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ISMS </a:t>
            </a:r>
            <a:r>
              <a:rPr lang="ko-KR" altLang="en-US" sz="1500" b="1" kern="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인증의무에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대한 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인지여부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(EX. 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신고 의무 기업</a:t>
            </a:r>
            <a:r>
              <a:rPr lang="en-US" altLang="ko-KR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, 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대상자 이며</a:t>
            </a:r>
            <a:r>
              <a:rPr lang="en-US" altLang="ko-KR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, 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신고 및 인증 함</a:t>
            </a:r>
            <a:r>
              <a:rPr lang="en-US" altLang="ko-KR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, 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또는 해당 의무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대상자가 아님으로 기술</a:t>
            </a:r>
            <a:r>
              <a:rPr lang="en-US" altLang="ko-KR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)</a:t>
            </a:r>
            <a:r>
              <a:rPr lang="ko-KR" altLang="en-US" sz="1500" b="1" kern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</a:t>
            </a:r>
            <a:endParaRPr lang="en-US" altLang="ko-KR" sz="1500" b="1" kern="0" dirty="0" smtClean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15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45FDB927-F171-442A-86A9-F007A94B7BDD}"/>
              </a:ext>
            </a:extLst>
          </p:cNvPr>
          <p:cNvGrpSpPr/>
          <p:nvPr/>
        </p:nvGrpSpPr>
        <p:grpSpPr>
          <a:xfrm>
            <a:off x="306941" y="1743255"/>
            <a:ext cx="1171666" cy="432048"/>
            <a:chOff x="-1790881" y="4407069"/>
            <a:chExt cx="1896469" cy="525694"/>
          </a:xfrm>
          <a:solidFill>
            <a:schemeClr val="bg1">
              <a:lumMod val="50000"/>
            </a:schemeClr>
          </a:solidFill>
        </p:grpSpPr>
        <p:pic>
          <p:nvPicPr>
            <p:cNvPr id="71" name="Picture 13" descr="그림자">
              <a:extLst>
                <a:ext uri="{FF2B5EF4-FFF2-40B4-BE49-F238E27FC236}">
                  <a16:creationId xmlns:a16="http://schemas.microsoft.com/office/drawing/2014/main" id="{48C8A721-0677-4F30-BC9B-5527BD3E5E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20000"/>
            </a:blip>
            <a:srcRect/>
            <a:stretch>
              <a:fillRect/>
            </a:stretch>
          </p:blipFill>
          <p:spPr bwMode="auto">
            <a:xfrm>
              <a:off x="-1790881" y="4637742"/>
              <a:ext cx="1749828" cy="2950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1E2037DB-431A-48C2-B545-FAA77D203605}"/>
                </a:ext>
              </a:extLst>
            </p:cNvPr>
            <p:cNvGrpSpPr/>
            <p:nvPr/>
          </p:nvGrpSpPr>
          <p:grpSpPr>
            <a:xfrm>
              <a:off x="-1743005" y="4407069"/>
              <a:ext cx="1848593" cy="455048"/>
              <a:chOff x="485924" y="4517622"/>
              <a:chExt cx="1848593" cy="455048"/>
            </a:xfrm>
            <a:grpFill/>
          </p:grpSpPr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2903AC84-2BAB-4DF2-99FE-5F0599EC9A19}"/>
                  </a:ext>
                </a:extLst>
              </p:cNvPr>
              <p:cNvGrpSpPr/>
              <p:nvPr/>
            </p:nvGrpSpPr>
            <p:grpSpPr>
              <a:xfrm>
                <a:off x="485924" y="4517622"/>
                <a:ext cx="1848593" cy="405801"/>
                <a:chOff x="1353302" y="4112888"/>
                <a:chExt cx="1671229" cy="491019"/>
              </a:xfrm>
              <a:grpFill/>
            </p:grpSpPr>
            <p:sp>
              <p:nvSpPr>
                <p:cNvPr id="76" name="자유형 259">
                  <a:extLst>
                    <a:ext uri="{FF2B5EF4-FFF2-40B4-BE49-F238E27FC236}">
                      <a16:creationId xmlns:a16="http://schemas.microsoft.com/office/drawing/2014/main" id="{AC663208-E1E1-4ABE-8878-1785187D9511}"/>
                    </a:ext>
                  </a:extLst>
                </p:cNvPr>
                <p:cNvSpPr/>
                <p:nvPr/>
              </p:nvSpPr>
              <p:spPr bwMode="auto">
                <a:xfrm>
                  <a:off x="2945849" y="4112888"/>
                  <a:ext cx="78682" cy="364625"/>
                </a:xfrm>
                <a:custGeom>
                  <a:avLst/>
                  <a:gdLst>
                    <a:gd name="connsiteX0" fmla="*/ 0 w 237066"/>
                    <a:gd name="connsiteY0" fmla="*/ 0 h 152400"/>
                    <a:gd name="connsiteX1" fmla="*/ 0 w 237066"/>
                    <a:gd name="connsiteY1" fmla="*/ 152400 h 152400"/>
                    <a:gd name="connsiteX2" fmla="*/ 237066 w 237066"/>
                    <a:gd name="connsiteY2" fmla="*/ 152400 h 152400"/>
                    <a:gd name="connsiteX3" fmla="*/ 0 w 237066"/>
                    <a:gd name="connsiteY3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066" h="152400">
                      <a:moveTo>
                        <a:pt x="0" y="0"/>
                      </a:moveTo>
                      <a:lnTo>
                        <a:pt x="0" y="152400"/>
                      </a:lnTo>
                      <a:lnTo>
                        <a:pt x="237066" y="152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algn="ctr">
                  <a:noFill/>
                  <a:round/>
                  <a:headEnd/>
                  <a:tailEnd/>
                </a:ln>
              </p:spPr>
              <p:txBody>
                <a:bodyPr lIns="100803" tIns="50402" rIns="100803" bIns="50402" rtlCol="0" anchor="ctr"/>
                <a:lstStyle/>
                <a:p>
                  <a:pPr algn="l"/>
                  <a:endParaRPr lang="ko-KR" altLang="en-US" sz="1200" b="1" dirty="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030996FA-B719-4B61-BE3A-BF83A32F833A}"/>
                    </a:ext>
                  </a:extLst>
                </p:cNvPr>
                <p:cNvSpPr/>
                <p:nvPr/>
              </p:nvSpPr>
              <p:spPr bwMode="auto">
                <a:xfrm>
                  <a:off x="1353302" y="4112888"/>
                  <a:ext cx="1587705" cy="491019"/>
                </a:xfrm>
                <a:prstGeom prst="rect">
                  <a:avLst/>
                </a:prstGeom>
                <a:grpFill/>
                <a:ln w="6350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effectLst>
                  <a:innerShdw blurRad="50800">
                    <a:prstClr val="black">
                      <a:alpha val="6000"/>
                    </a:prstClr>
                  </a:inn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/>
                    <a:contourClr>
                      <a:schemeClr val="bg1"/>
                    </a:contourClr>
                  </a:sp3d>
                </a:bodyPr>
                <a:lstStyle/>
                <a:p>
                  <a:pPr defTabSz="839694"/>
                  <a:endParaRPr lang="ko-KR" altLang="en-US" sz="1200" b="1" dirty="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74" name="TextBox 1">
                <a:extLst>
                  <a:ext uri="{FF2B5EF4-FFF2-40B4-BE49-F238E27FC236}">
                    <a16:creationId xmlns:a16="http://schemas.microsoft.com/office/drawing/2014/main" id="{0F29094C-391F-404A-BC33-0204EB3A44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8220" y="4579466"/>
                <a:ext cx="1601389" cy="39320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91434" tIns="45717" rIns="91434" bIns="45717">
                <a:spAutoFit/>
              </a:bodyPr>
              <a:lstStyle>
                <a:defPPr>
                  <a:defRPr lang="ko-KR"/>
                </a:defPPr>
                <a:lvl1pPr algn="ctr">
                  <a:defRPr sz="1400" spc="-5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tx2"/>
                    </a:solidFill>
                    <a:latin typeface="나눔고딕 Bold" pitchFamily="50" charset="-127"/>
                    <a:ea typeface="나눔고딕 Bold" pitchFamily="50" charset="-127"/>
                  </a:defRPr>
                </a:lvl1pPr>
              </a:lstStyle>
              <a:p>
                <a:r>
                  <a:rPr lang="ko-KR" altLang="en-US" sz="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점검 내용</a:t>
                </a:r>
              </a:p>
            </p:txBody>
          </p:sp>
        </p:grpSp>
      </p:grpSp>
      <p:pic>
        <p:nvPicPr>
          <p:cNvPr id="54" name="Picture 4" descr="statistics Icon">
            <a:extLst>
              <a:ext uri="{FF2B5EF4-FFF2-40B4-BE49-F238E27FC236}">
                <a16:creationId xmlns:a16="http://schemas.microsoft.com/office/drawing/2014/main" id="{DE274392-0AAC-4E1E-99B2-4AAC55802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835" y="1236719"/>
            <a:ext cx="744343" cy="74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D2DA7EF-77BB-4025-912A-CCB37C953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672738" cy="39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373506-982B-4259-BF88-AB1E6B948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72" y="3509326"/>
            <a:ext cx="4645742" cy="327723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1716" y="3418838"/>
            <a:ext cx="4852219" cy="336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79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6708" y="2752572"/>
            <a:ext cx="5218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감사합니다</a:t>
            </a:r>
            <a:r>
              <a:rPr lang="en-US" altLang="ko-KR" sz="5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lang="ko-KR" altLang="en-US" sz="54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00697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98014" y="178780"/>
            <a:ext cx="7705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B0E5830D-603F-4C92-ACCD-399DB67560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747019"/>
              </p:ext>
            </p:extLst>
          </p:nvPr>
        </p:nvGraphicFramePr>
        <p:xfrm>
          <a:off x="22" y="697737"/>
          <a:ext cx="9905978" cy="5538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607">
                  <a:extLst>
                    <a:ext uri="{9D8B030D-6E8A-4147-A177-3AD203B41FA5}">
                      <a16:colId xmlns:a16="http://schemas.microsoft.com/office/drawing/2014/main" val="2692680564"/>
                    </a:ext>
                  </a:extLst>
                </a:gridCol>
                <a:gridCol w="1949807">
                  <a:extLst>
                    <a:ext uri="{9D8B030D-6E8A-4147-A177-3AD203B41FA5}">
                      <a16:colId xmlns:a16="http://schemas.microsoft.com/office/drawing/2014/main" val="1446801671"/>
                    </a:ext>
                  </a:extLst>
                </a:gridCol>
                <a:gridCol w="7072564">
                  <a:extLst>
                    <a:ext uri="{9D8B030D-6E8A-4147-A177-3AD203B41FA5}">
                      <a16:colId xmlns:a16="http://schemas.microsoft.com/office/drawing/2014/main" val="1951122874"/>
                    </a:ext>
                  </a:extLst>
                </a:gridCol>
              </a:tblGrid>
              <a:tr h="5870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점검항목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상세내용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701255"/>
                  </a:ext>
                </a:extLst>
              </a:tr>
              <a:tr h="484317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서비스</a:t>
                      </a:r>
                      <a:r>
                        <a:rPr lang="ko-KR" altLang="en-US" sz="12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 </a:t>
                      </a:r>
                      <a:endParaRPr lang="en-US" altLang="ko-KR" sz="1200" b="1" baseline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구성</a:t>
                      </a:r>
                      <a:endParaRPr lang="ko-KR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err="1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클라우드서비스</a:t>
                      </a:r>
                      <a:r>
                        <a:rPr lang="ko-KR" altLang="en-US" sz="1000" b="1" i="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en-US" altLang="ko-KR" sz="1000" b="1" i="0" u="none" strike="noStrike" dirty="0" smtClean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ko-KR" altLang="en-US" sz="1000" b="1" i="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기술문서</a:t>
                      </a:r>
                      <a:endParaRPr lang="ko-KR" altLang="en-US" sz="1000" b="1" i="0" u="none" strike="noStrike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클라우드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서비스를 제공하기 위해 관리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운영에 필요한 사항들을 포함한 서비스 설명서 및 관리자 매뉴얼을 제공하고 있는가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8555507"/>
                  </a:ext>
                </a:extLst>
              </a:tr>
              <a:tr h="4843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5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000" b="1" i="0" u="none" strike="noStrike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클라우드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서비스를 제공하기 위해 관리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운영에 필요한 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Framework (Infra Layer, Middle Layer, Service Layer)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및    기능을 정의하여 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문서화  하고 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있는가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3311302"/>
                  </a:ext>
                </a:extLst>
              </a:tr>
              <a:tr h="4843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5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000" b="1" i="0" u="none" strike="noStrike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클라우드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서비스를 제공하기 위해 관리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운영에 필요한 시스템 및 서비스 구성도를 문서화하고 있는가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763560"/>
                  </a:ext>
                </a:extLst>
              </a:tr>
              <a:tr h="484317">
                <a:tc rowSpan="6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클라우드</a:t>
                      </a:r>
                      <a:r>
                        <a:rPr lang="ko-KR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 </a:t>
                      </a:r>
                      <a:endParaRPr lang="en-US" altLang="ko-KR" sz="12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서비스</a:t>
                      </a:r>
                      <a:endParaRPr lang="en-US" altLang="ko-KR" sz="12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필수 특성</a:t>
                      </a:r>
                      <a:endParaRPr lang="ko-KR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중심의 </a:t>
                      </a:r>
                      <a:endParaRPr lang="en-US" altLang="ko-K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ko-KR" altLang="en-US" sz="1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요청기반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셀프서비스</a:t>
                      </a:r>
                      <a:endParaRPr lang="en-US" altLang="ko-K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중심의 요청기반 셀프서비스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(On-Demand Self Service)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 제공하고 있는가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b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※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서버 자원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네트워크 자원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저장장치 등 컴퓨팅 자원을 서비스 제공자의 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간섭 없이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고객 스스로 필요한 서비스를 설치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 할 수 있는지 점검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693326"/>
                  </a:ext>
                </a:extLst>
              </a:tr>
              <a:tr h="4843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범용 네트워크 접속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범용 네트워크 접속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(Broad Network Access) 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제공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 기능을 갖추고 있는가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b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※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동시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접속자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증가에 따른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네크워크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사용량 증가에 따른 </a:t>
                      </a:r>
                      <a:r>
                        <a:rPr lang="en-US" altLang="ko-K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Gbps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급 이상의 네트워크 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대역폭을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확보하고 있는지 점검 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3492"/>
                  </a:ext>
                </a:extLst>
              </a:tr>
              <a:tr h="59213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신속한 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탄력성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사용자의 요청에 의해 자원을 확장 가능한 구조를 갖추고 있는가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(Scale In(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확장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)/Out(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축소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)?</a:t>
                      </a:r>
                      <a:b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※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클라우드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컴퓨팅 환경을 기반으로 제공하는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IT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서비스가 변경되는 경우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변경된 시스템 구성을 물리적으로 변경하지 않고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IT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서비스에 맞게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클라우드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  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     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환경을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빠르게 재구성 할 수 있는지 점검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1346984"/>
                  </a:ext>
                </a:extLst>
              </a:tr>
              <a:tr h="4843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IT 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자원의 공동이용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IT 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자원을 풀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(Pool) 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형태로 유지하며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이용자의 요청에 따라 할당 및 회수가 가능한 기능을 갖추고 있는가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b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※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물리적 자원을 이용자가 독점적으로 임대하는 것이 아닌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IT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자원은 풀 형태로 유지하고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이용자의 요청에 따라 동적으로 할당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회수 되는지 점검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196374"/>
                  </a:ext>
                </a:extLst>
              </a:tr>
              <a:tr h="4843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가용 자원을 다중 사용자에게 </a:t>
                      </a:r>
                      <a:r>
                        <a:rPr lang="ko-KR" alt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사용자별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격리하여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(Isolate) 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안전하게 공유하여 사용할 수 있는 기능을 갖추고 있는가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43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 측정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미터링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(Metering) 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기능을 이용하여 자원의 제공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관리할 수 있는 기능을 갖추고 있는가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b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※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미터링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기능을 이용하여 자원 사용량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 기능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IT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자원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Volume)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을 측정하여 최적화하고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임계치를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초과하는 경우 사용을 제한하는지 점검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43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서비스 </a:t>
                      </a:r>
                      <a:endParaRPr lang="en-US" altLang="ko-KR" sz="12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취약성</a:t>
                      </a:r>
                      <a:endParaRPr lang="ko-KR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서비스의 </a:t>
                      </a:r>
                      <a:r>
                        <a:rPr lang="ko-KR" altLang="en-US" sz="1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보안성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확인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클서비스</a:t>
                      </a:r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안정성 확보를 위한 자료 및 보안사고</a:t>
                      </a:r>
                      <a:r>
                        <a:rPr lang="ko-KR" alt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 </a:t>
                      </a:r>
                      <a:r>
                        <a:rPr lang="ko-KR" altLang="en-US" sz="10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대응절차를</a:t>
                      </a:r>
                      <a:r>
                        <a:rPr lang="ko-KR" alt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가지고 있는가</a:t>
                      </a:r>
                      <a:r>
                        <a:rPr lang="en-US" altLang="ko-KR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 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9372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267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98014" y="178780"/>
            <a:ext cx="7705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(1)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기술문서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ko-KR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클라우드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기능 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정의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Rectangle 622"/>
          <p:cNvSpPr txBox="1">
            <a:spLocks noChangeArrowheads="1"/>
          </p:cNvSpPr>
          <p:nvPr/>
        </p:nvSpPr>
        <p:spPr bwMode="auto">
          <a:xfrm>
            <a:off x="0" y="771088"/>
            <a:ext cx="983091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eaLnBrk="0" hangingPunct="0">
              <a:lnSpc>
                <a:spcPct val="90000"/>
              </a:lnSpc>
              <a:spcBef>
                <a:spcPct val="20000"/>
              </a:spcBef>
              <a:defRPr kumimoji="0" sz="1800" b="1">
                <a:solidFill>
                  <a:schemeClr val="bg1">
                    <a:lumMod val="95000"/>
                  </a:schemeClr>
                </a:solidFill>
                <a:effectLst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맑은 고딕"/>
                <a:ea typeface="맑은 고딕"/>
              </a:defRPr>
            </a:lvl1pPr>
          </a:lstStyle>
          <a:p>
            <a:r>
              <a:rPr lang="ko-KR" altLang="en-US" dirty="0"/>
              <a:t>신청 서비스에 대한 서비스 기능</a:t>
            </a:r>
            <a:r>
              <a:rPr lang="en-US" altLang="ko-KR" dirty="0"/>
              <a:t>/</a:t>
            </a:r>
            <a:r>
              <a:rPr lang="ko-KR" altLang="en-US" dirty="0"/>
              <a:t>내용 확인을 위한 자료 점검</a:t>
            </a:r>
          </a:p>
        </p:txBody>
      </p:sp>
      <p:sp>
        <p:nvSpPr>
          <p:cNvPr id="114" name="Text Box 9">
            <a:extLst>
              <a:ext uri="{FF2B5EF4-FFF2-40B4-BE49-F238E27FC236}">
                <a16:creationId xmlns:a16="http://schemas.microsoft.com/office/drawing/2014/main" id="{F0E90DCB-1CF5-430F-A3D7-EE61879AA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60" y="1368977"/>
            <a:ext cx="464472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ko-KR" altLang="en-US" b="1" spc="-50">
                <a:solidFill>
                  <a:schemeClr val="tx2">
                    <a:lumMod val="50000"/>
                  </a:schemeClr>
                </a:solidFill>
              </a:rPr>
              <a:t>클라우드 기능 정의서</a:t>
            </a:r>
            <a:endParaRPr lang="ko-KR" altLang="en-US" b="1" spc="-50" dirty="0">
              <a:solidFill>
                <a:prstClr val="black"/>
              </a:solidFill>
            </a:endParaRPr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028FD87A-59F7-43A0-9898-A716E651F650}"/>
              </a:ext>
            </a:extLst>
          </p:cNvPr>
          <p:cNvGrpSpPr/>
          <p:nvPr/>
        </p:nvGrpSpPr>
        <p:grpSpPr>
          <a:xfrm>
            <a:off x="315664" y="1638340"/>
            <a:ext cx="9245849" cy="0"/>
            <a:chOff x="282321" y="1638340"/>
            <a:chExt cx="9279192" cy="0"/>
          </a:xfrm>
        </p:grpSpPr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0071E6B4-D89C-4786-AFBF-DDED4F9891F4}"/>
                </a:ext>
              </a:extLst>
            </p:cNvPr>
            <p:cNvCxnSpPr/>
            <p:nvPr/>
          </p:nvCxnSpPr>
          <p:spPr bwMode="auto">
            <a:xfrm>
              <a:off x="522453" y="1638340"/>
              <a:ext cx="903906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6A44670-EA78-4895-9846-968187114F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2321" y="1638340"/>
              <a:ext cx="1991071" cy="0"/>
            </a:xfrm>
            <a:prstGeom prst="line">
              <a:avLst/>
            </a:prstGeom>
            <a:noFill/>
            <a:ln w="3429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814BFFC4-460C-41CE-B9E2-2032632F18C1}"/>
              </a:ext>
            </a:extLst>
          </p:cNvPr>
          <p:cNvSpPr txBox="1"/>
          <p:nvPr/>
        </p:nvSpPr>
        <p:spPr>
          <a:xfrm>
            <a:off x="358133" y="1947665"/>
            <a:ext cx="9248144" cy="86331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클라우드 서비스를 제공하기 위해 관리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/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운영에 필요한 사항들을 포함한 서비스 설명서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 관리자 매뉴얼을 제공하고 있는가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?</a:t>
            </a:r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45FDB927-F171-442A-86A9-F007A94B7BDD}"/>
              </a:ext>
            </a:extLst>
          </p:cNvPr>
          <p:cNvGrpSpPr/>
          <p:nvPr/>
        </p:nvGrpSpPr>
        <p:grpSpPr>
          <a:xfrm>
            <a:off x="306941" y="1743255"/>
            <a:ext cx="1171666" cy="432048"/>
            <a:chOff x="-1790881" y="4407069"/>
            <a:chExt cx="1896469" cy="525694"/>
          </a:xfrm>
          <a:solidFill>
            <a:schemeClr val="bg1">
              <a:lumMod val="50000"/>
            </a:schemeClr>
          </a:solidFill>
        </p:grpSpPr>
        <p:pic>
          <p:nvPicPr>
            <p:cNvPr id="71" name="Picture 13" descr="그림자">
              <a:extLst>
                <a:ext uri="{FF2B5EF4-FFF2-40B4-BE49-F238E27FC236}">
                  <a16:creationId xmlns:a16="http://schemas.microsoft.com/office/drawing/2014/main" id="{48C8A721-0677-4F30-BC9B-5527BD3E5E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20000"/>
            </a:blip>
            <a:srcRect/>
            <a:stretch>
              <a:fillRect/>
            </a:stretch>
          </p:blipFill>
          <p:spPr bwMode="auto">
            <a:xfrm>
              <a:off x="-1790881" y="4637742"/>
              <a:ext cx="1749828" cy="2950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1E2037DB-431A-48C2-B545-FAA77D203605}"/>
                </a:ext>
              </a:extLst>
            </p:cNvPr>
            <p:cNvGrpSpPr/>
            <p:nvPr/>
          </p:nvGrpSpPr>
          <p:grpSpPr>
            <a:xfrm>
              <a:off x="-1743005" y="4407069"/>
              <a:ext cx="1848593" cy="455048"/>
              <a:chOff x="485924" y="4517622"/>
              <a:chExt cx="1848593" cy="455048"/>
            </a:xfrm>
            <a:grpFill/>
          </p:grpSpPr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2903AC84-2BAB-4DF2-99FE-5F0599EC9A19}"/>
                  </a:ext>
                </a:extLst>
              </p:cNvPr>
              <p:cNvGrpSpPr/>
              <p:nvPr/>
            </p:nvGrpSpPr>
            <p:grpSpPr>
              <a:xfrm>
                <a:off x="485924" y="4517622"/>
                <a:ext cx="1848593" cy="405801"/>
                <a:chOff x="1353302" y="4112888"/>
                <a:chExt cx="1671229" cy="491019"/>
              </a:xfrm>
              <a:grpFill/>
            </p:grpSpPr>
            <p:sp>
              <p:nvSpPr>
                <p:cNvPr id="76" name="자유형 259">
                  <a:extLst>
                    <a:ext uri="{FF2B5EF4-FFF2-40B4-BE49-F238E27FC236}">
                      <a16:creationId xmlns:a16="http://schemas.microsoft.com/office/drawing/2014/main" id="{AC663208-E1E1-4ABE-8878-1785187D9511}"/>
                    </a:ext>
                  </a:extLst>
                </p:cNvPr>
                <p:cNvSpPr/>
                <p:nvPr/>
              </p:nvSpPr>
              <p:spPr bwMode="auto">
                <a:xfrm>
                  <a:off x="2945849" y="4112888"/>
                  <a:ext cx="78682" cy="364625"/>
                </a:xfrm>
                <a:custGeom>
                  <a:avLst/>
                  <a:gdLst>
                    <a:gd name="connsiteX0" fmla="*/ 0 w 237066"/>
                    <a:gd name="connsiteY0" fmla="*/ 0 h 152400"/>
                    <a:gd name="connsiteX1" fmla="*/ 0 w 237066"/>
                    <a:gd name="connsiteY1" fmla="*/ 152400 h 152400"/>
                    <a:gd name="connsiteX2" fmla="*/ 237066 w 237066"/>
                    <a:gd name="connsiteY2" fmla="*/ 152400 h 152400"/>
                    <a:gd name="connsiteX3" fmla="*/ 0 w 237066"/>
                    <a:gd name="connsiteY3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066" h="152400">
                      <a:moveTo>
                        <a:pt x="0" y="0"/>
                      </a:moveTo>
                      <a:lnTo>
                        <a:pt x="0" y="152400"/>
                      </a:lnTo>
                      <a:lnTo>
                        <a:pt x="237066" y="152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algn="ctr">
                  <a:noFill/>
                  <a:round/>
                  <a:headEnd/>
                  <a:tailEnd/>
                </a:ln>
              </p:spPr>
              <p:txBody>
                <a:bodyPr lIns="100803" tIns="50402" rIns="100803" bIns="50402" rtlCol="0" anchor="ctr"/>
                <a:lstStyle/>
                <a:p>
                  <a:pPr algn="l"/>
                  <a:endParaRPr lang="ko-KR" altLang="en-US" sz="1200" b="1" dirty="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030996FA-B719-4B61-BE3A-BF83A32F833A}"/>
                    </a:ext>
                  </a:extLst>
                </p:cNvPr>
                <p:cNvSpPr/>
                <p:nvPr/>
              </p:nvSpPr>
              <p:spPr bwMode="auto">
                <a:xfrm>
                  <a:off x="1353302" y="4112888"/>
                  <a:ext cx="1587705" cy="491019"/>
                </a:xfrm>
                <a:prstGeom prst="rect">
                  <a:avLst/>
                </a:prstGeom>
                <a:grpFill/>
                <a:ln w="6350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effectLst>
                  <a:innerShdw blurRad="50800">
                    <a:prstClr val="black">
                      <a:alpha val="6000"/>
                    </a:prstClr>
                  </a:inn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/>
                    <a:contourClr>
                      <a:schemeClr val="bg1"/>
                    </a:contourClr>
                  </a:sp3d>
                </a:bodyPr>
                <a:lstStyle/>
                <a:p>
                  <a:pPr defTabSz="839694"/>
                  <a:endParaRPr lang="ko-KR" altLang="en-US" sz="1200" b="1" dirty="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74" name="TextBox 1">
                <a:extLst>
                  <a:ext uri="{FF2B5EF4-FFF2-40B4-BE49-F238E27FC236}">
                    <a16:creationId xmlns:a16="http://schemas.microsoft.com/office/drawing/2014/main" id="{0F29094C-391F-404A-BC33-0204EB3A44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8220" y="4579466"/>
                <a:ext cx="1601389" cy="39320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91434" tIns="45717" rIns="91434" bIns="45717">
                <a:spAutoFit/>
              </a:bodyPr>
              <a:lstStyle>
                <a:defPPr>
                  <a:defRPr lang="ko-KR"/>
                </a:defPPr>
                <a:lvl1pPr algn="ctr">
                  <a:defRPr sz="1400" spc="-5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tx2"/>
                    </a:solidFill>
                    <a:latin typeface="나눔고딕 Bold" pitchFamily="50" charset="-127"/>
                    <a:ea typeface="나눔고딕 Bold" pitchFamily="50" charset="-127"/>
                  </a:defRPr>
                </a:lvl1pPr>
              </a:lstStyle>
              <a:p>
                <a:r>
                  <a:rPr lang="ko-KR" altLang="en-US" sz="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점검 내용</a:t>
                </a:r>
              </a:p>
            </p:txBody>
          </p:sp>
        </p:grpSp>
      </p:grpSp>
      <p:pic>
        <p:nvPicPr>
          <p:cNvPr id="152" name="그림 151">
            <a:extLst>
              <a:ext uri="{FF2B5EF4-FFF2-40B4-BE49-F238E27FC236}">
                <a16:creationId xmlns:a16="http://schemas.microsoft.com/office/drawing/2014/main" id="{20459157-9CAD-4430-A355-BD3494709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60" y="3073818"/>
            <a:ext cx="4431330" cy="3074938"/>
          </a:xfrm>
          <a:prstGeom prst="rect">
            <a:avLst/>
          </a:prstGeom>
        </p:spPr>
      </p:pic>
      <p:pic>
        <p:nvPicPr>
          <p:cNvPr id="153" name="Picture 44">
            <a:extLst>
              <a:ext uri="{FF2B5EF4-FFF2-40B4-BE49-F238E27FC236}">
                <a16:creationId xmlns:a16="http://schemas.microsoft.com/office/drawing/2014/main" id="{D810256D-A58B-4085-9FD9-074EB860E2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158" y="1316118"/>
            <a:ext cx="436692" cy="569601"/>
          </a:xfrm>
          <a:prstGeom prst="rect">
            <a:avLst/>
          </a:prstGeom>
          <a:solidFill>
            <a:srgbClr val="FBE5D6"/>
          </a:solidFill>
          <a:ln w="12700">
            <a:solidFill>
              <a:schemeClr val="tx1"/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8F9B613-9C0A-4A3C-B313-86ECE34776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4673" y="2979176"/>
            <a:ext cx="4581604" cy="345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088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98014" y="178780"/>
            <a:ext cx="9358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 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(2) : 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기술문서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ko-KR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클라우드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서비스 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Framework)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Rectangle 622"/>
          <p:cNvSpPr txBox="1">
            <a:spLocks noChangeArrowheads="1"/>
          </p:cNvSpPr>
          <p:nvPr/>
        </p:nvSpPr>
        <p:spPr bwMode="auto">
          <a:xfrm>
            <a:off x="0" y="771088"/>
            <a:ext cx="983091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eaLnBrk="0" hangingPunct="0">
              <a:lnSpc>
                <a:spcPct val="90000"/>
              </a:lnSpc>
              <a:spcBef>
                <a:spcPct val="20000"/>
              </a:spcBef>
              <a:defRPr kumimoji="0" sz="1800" b="1">
                <a:solidFill>
                  <a:schemeClr val="bg1">
                    <a:lumMod val="95000"/>
                  </a:schemeClr>
                </a:solidFill>
                <a:effectLst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맑은 고딕"/>
                <a:ea typeface="맑은 고딕"/>
              </a:defRPr>
            </a:lvl1pPr>
          </a:lstStyle>
          <a:p>
            <a:r>
              <a:rPr lang="ko-KR" altLang="en-US" dirty="0"/>
              <a:t>신청 서비스에 대한 서비스 계층별 구성체계 및 속성 점검</a:t>
            </a:r>
          </a:p>
        </p:txBody>
      </p:sp>
      <p:sp>
        <p:nvSpPr>
          <p:cNvPr id="114" name="Text Box 9">
            <a:extLst>
              <a:ext uri="{FF2B5EF4-FFF2-40B4-BE49-F238E27FC236}">
                <a16:creationId xmlns:a16="http://schemas.microsoft.com/office/drawing/2014/main" id="{F0E90DCB-1CF5-430F-A3D7-EE61879AA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60" y="1368977"/>
            <a:ext cx="464472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ko-KR" altLang="en-US" b="1" spc="-50" dirty="0">
                <a:solidFill>
                  <a:schemeClr val="tx2">
                    <a:lumMod val="50000"/>
                  </a:schemeClr>
                </a:solidFill>
              </a:rPr>
              <a:t>클라우드 </a:t>
            </a:r>
            <a:r>
              <a:rPr lang="en-US" altLang="ko-KR" b="1" spc="-50" dirty="0">
                <a:solidFill>
                  <a:schemeClr val="tx2">
                    <a:lumMod val="50000"/>
                  </a:schemeClr>
                </a:solidFill>
              </a:rPr>
              <a:t>F/W, SW Stack</a:t>
            </a:r>
            <a:endParaRPr lang="ko-KR" altLang="en-US" b="1" spc="-50" dirty="0">
              <a:solidFill>
                <a:prstClr val="black"/>
              </a:solidFill>
            </a:endParaRPr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028FD87A-59F7-43A0-9898-A716E651F650}"/>
              </a:ext>
            </a:extLst>
          </p:cNvPr>
          <p:cNvGrpSpPr/>
          <p:nvPr/>
        </p:nvGrpSpPr>
        <p:grpSpPr>
          <a:xfrm>
            <a:off x="315664" y="1638340"/>
            <a:ext cx="9245849" cy="0"/>
            <a:chOff x="282321" y="1638340"/>
            <a:chExt cx="9279192" cy="0"/>
          </a:xfrm>
        </p:grpSpPr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0071E6B4-D89C-4786-AFBF-DDED4F9891F4}"/>
                </a:ext>
              </a:extLst>
            </p:cNvPr>
            <p:cNvCxnSpPr/>
            <p:nvPr/>
          </p:nvCxnSpPr>
          <p:spPr bwMode="auto">
            <a:xfrm>
              <a:off x="522453" y="1638340"/>
              <a:ext cx="903906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6A44670-EA78-4895-9846-968187114F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2321" y="1638340"/>
              <a:ext cx="1991071" cy="0"/>
            </a:xfrm>
            <a:prstGeom prst="line">
              <a:avLst/>
            </a:prstGeom>
            <a:noFill/>
            <a:ln w="3429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814BFFC4-460C-41CE-B9E2-2032632F18C1}"/>
              </a:ext>
            </a:extLst>
          </p:cNvPr>
          <p:cNvSpPr txBox="1"/>
          <p:nvPr/>
        </p:nvSpPr>
        <p:spPr>
          <a:xfrm>
            <a:off x="358133" y="1947665"/>
            <a:ext cx="9248144" cy="51706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클라우드 서비스를 제공하기 위해 관리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/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운영에 필요한 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Framework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 및 기능을 정의하여 문서화하고 있는가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?</a:t>
            </a:r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45FDB927-F171-442A-86A9-F007A94B7BDD}"/>
              </a:ext>
            </a:extLst>
          </p:cNvPr>
          <p:cNvGrpSpPr/>
          <p:nvPr/>
        </p:nvGrpSpPr>
        <p:grpSpPr>
          <a:xfrm>
            <a:off x="306941" y="1743255"/>
            <a:ext cx="1171666" cy="432048"/>
            <a:chOff x="-1790881" y="4407069"/>
            <a:chExt cx="1896469" cy="525694"/>
          </a:xfrm>
          <a:solidFill>
            <a:schemeClr val="bg1">
              <a:lumMod val="50000"/>
            </a:schemeClr>
          </a:solidFill>
        </p:grpSpPr>
        <p:pic>
          <p:nvPicPr>
            <p:cNvPr id="71" name="Picture 13" descr="그림자">
              <a:extLst>
                <a:ext uri="{FF2B5EF4-FFF2-40B4-BE49-F238E27FC236}">
                  <a16:creationId xmlns:a16="http://schemas.microsoft.com/office/drawing/2014/main" id="{48C8A721-0677-4F30-BC9B-5527BD3E5E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20000"/>
            </a:blip>
            <a:srcRect/>
            <a:stretch>
              <a:fillRect/>
            </a:stretch>
          </p:blipFill>
          <p:spPr bwMode="auto">
            <a:xfrm>
              <a:off x="-1790881" y="4637742"/>
              <a:ext cx="1749828" cy="2950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1E2037DB-431A-48C2-B545-FAA77D203605}"/>
                </a:ext>
              </a:extLst>
            </p:cNvPr>
            <p:cNvGrpSpPr/>
            <p:nvPr/>
          </p:nvGrpSpPr>
          <p:grpSpPr>
            <a:xfrm>
              <a:off x="-1743005" y="4407069"/>
              <a:ext cx="1848593" cy="455048"/>
              <a:chOff x="485924" y="4517622"/>
              <a:chExt cx="1848593" cy="455048"/>
            </a:xfrm>
            <a:grpFill/>
          </p:grpSpPr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2903AC84-2BAB-4DF2-99FE-5F0599EC9A19}"/>
                  </a:ext>
                </a:extLst>
              </p:cNvPr>
              <p:cNvGrpSpPr/>
              <p:nvPr/>
            </p:nvGrpSpPr>
            <p:grpSpPr>
              <a:xfrm>
                <a:off x="485924" y="4517622"/>
                <a:ext cx="1848593" cy="405801"/>
                <a:chOff x="1353302" y="4112888"/>
                <a:chExt cx="1671229" cy="491019"/>
              </a:xfrm>
              <a:grpFill/>
            </p:grpSpPr>
            <p:sp>
              <p:nvSpPr>
                <p:cNvPr id="76" name="자유형 259">
                  <a:extLst>
                    <a:ext uri="{FF2B5EF4-FFF2-40B4-BE49-F238E27FC236}">
                      <a16:creationId xmlns:a16="http://schemas.microsoft.com/office/drawing/2014/main" id="{AC663208-E1E1-4ABE-8878-1785187D9511}"/>
                    </a:ext>
                  </a:extLst>
                </p:cNvPr>
                <p:cNvSpPr/>
                <p:nvPr/>
              </p:nvSpPr>
              <p:spPr bwMode="auto">
                <a:xfrm>
                  <a:off x="2945849" y="4112888"/>
                  <a:ext cx="78682" cy="364625"/>
                </a:xfrm>
                <a:custGeom>
                  <a:avLst/>
                  <a:gdLst>
                    <a:gd name="connsiteX0" fmla="*/ 0 w 237066"/>
                    <a:gd name="connsiteY0" fmla="*/ 0 h 152400"/>
                    <a:gd name="connsiteX1" fmla="*/ 0 w 237066"/>
                    <a:gd name="connsiteY1" fmla="*/ 152400 h 152400"/>
                    <a:gd name="connsiteX2" fmla="*/ 237066 w 237066"/>
                    <a:gd name="connsiteY2" fmla="*/ 152400 h 152400"/>
                    <a:gd name="connsiteX3" fmla="*/ 0 w 237066"/>
                    <a:gd name="connsiteY3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066" h="152400">
                      <a:moveTo>
                        <a:pt x="0" y="0"/>
                      </a:moveTo>
                      <a:lnTo>
                        <a:pt x="0" y="152400"/>
                      </a:lnTo>
                      <a:lnTo>
                        <a:pt x="237066" y="152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algn="ctr">
                  <a:noFill/>
                  <a:round/>
                  <a:headEnd/>
                  <a:tailEnd/>
                </a:ln>
              </p:spPr>
              <p:txBody>
                <a:bodyPr lIns="100803" tIns="50402" rIns="100803" bIns="50402" rtlCol="0" anchor="ctr"/>
                <a:lstStyle/>
                <a:p>
                  <a:pPr algn="l"/>
                  <a:endParaRPr lang="ko-KR" altLang="en-US" sz="1200" b="1" dirty="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030996FA-B719-4B61-BE3A-BF83A32F833A}"/>
                    </a:ext>
                  </a:extLst>
                </p:cNvPr>
                <p:cNvSpPr/>
                <p:nvPr/>
              </p:nvSpPr>
              <p:spPr bwMode="auto">
                <a:xfrm>
                  <a:off x="1353302" y="4112888"/>
                  <a:ext cx="1587705" cy="491019"/>
                </a:xfrm>
                <a:prstGeom prst="rect">
                  <a:avLst/>
                </a:prstGeom>
                <a:grpFill/>
                <a:ln w="6350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effectLst>
                  <a:innerShdw blurRad="50800">
                    <a:prstClr val="black">
                      <a:alpha val="6000"/>
                    </a:prstClr>
                  </a:inn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/>
                    <a:contourClr>
                      <a:schemeClr val="bg1"/>
                    </a:contourClr>
                  </a:sp3d>
                </a:bodyPr>
                <a:lstStyle/>
                <a:p>
                  <a:pPr defTabSz="839694"/>
                  <a:endParaRPr lang="ko-KR" altLang="en-US" sz="1200" b="1" dirty="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74" name="TextBox 1">
                <a:extLst>
                  <a:ext uri="{FF2B5EF4-FFF2-40B4-BE49-F238E27FC236}">
                    <a16:creationId xmlns:a16="http://schemas.microsoft.com/office/drawing/2014/main" id="{0F29094C-391F-404A-BC33-0204EB3A44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8220" y="4579466"/>
                <a:ext cx="1601389" cy="39320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91434" tIns="45717" rIns="91434" bIns="45717">
                <a:spAutoFit/>
              </a:bodyPr>
              <a:lstStyle>
                <a:defPPr>
                  <a:defRPr lang="ko-KR"/>
                </a:defPPr>
                <a:lvl1pPr algn="ctr">
                  <a:defRPr sz="1400" spc="-5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tx2"/>
                    </a:solidFill>
                    <a:latin typeface="나눔고딕 Bold" pitchFamily="50" charset="-127"/>
                    <a:ea typeface="나눔고딕 Bold" pitchFamily="50" charset="-127"/>
                  </a:defRPr>
                </a:lvl1pPr>
              </a:lstStyle>
              <a:p>
                <a:r>
                  <a:rPr lang="ko-KR" altLang="en-US" sz="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점검 내용</a:t>
                </a:r>
              </a:p>
            </p:txBody>
          </p:sp>
        </p:grpSp>
      </p:grpSp>
      <p:pic>
        <p:nvPicPr>
          <p:cNvPr id="52" name="Picture 44">
            <a:extLst>
              <a:ext uri="{FF2B5EF4-FFF2-40B4-BE49-F238E27FC236}">
                <a16:creationId xmlns:a16="http://schemas.microsoft.com/office/drawing/2014/main" id="{F17B4D2F-1EB9-4507-9F37-D5EF57E668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158" y="1316118"/>
            <a:ext cx="436692" cy="569601"/>
          </a:xfrm>
          <a:prstGeom prst="rect">
            <a:avLst/>
          </a:prstGeom>
          <a:solidFill>
            <a:srgbClr val="FBE5D6"/>
          </a:solidFill>
          <a:ln w="12700">
            <a:solidFill>
              <a:schemeClr val="tx1"/>
            </a:solidFill>
          </a:ln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A2C33437-1A7B-445E-BA9D-5DF672466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853" y="2693459"/>
            <a:ext cx="4605133" cy="3507917"/>
          </a:xfrm>
          <a:prstGeom prst="rect">
            <a:avLst/>
          </a:prstGeom>
        </p:spPr>
      </p:pic>
      <p:pic>
        <p:nvPicPr>
          <p:cNvPr id="1025" name="_x186431288" descr="EMB00001cfc099e">
            <a:extLst>
              <a:ext uri="{FF2B5EF4-FFF2-40B4-BE49-F238E27FC236}">
                <a16:creationId xmlns:a16="http://schemas.microsoft.com/office/drawing/2014/main" id="{ED436B08-6999-4247-A096-FFAC3F89B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910" y="2797524"/>
            <a:ext cx="4605133" cy="340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707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98014" y="178780"/>
            <a:ext cx="9507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(3)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기술문서 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ko-KR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클라우드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서비스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시스템 </a:t>
            </a:r>
            <a:r>
              <a:rPr lang="ko-KR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구성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Rectangle 622"/>
          <p:cNvSpPr txBox="1">
            <a:spLocks noChangeArrowheads="1"/>
          </p:cNvSpPr>
          <p:nvPr/>
        </p:nvSpPr>
        <p:spPr bwMode="auto">
          <a:xfrm>
            <a:off x="0" y="771088"/>
            <a:ext cx="983091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eaLnBrk="0" hangingPunct="0">
              <a:lnSpc>
                <a:spcPct val="90000"/>
              </a:lnSpc>
              <a:spcBef>
                <a:spcPct val="20000"/>
              </a:spcBef>
              <a:defRPr kumimoji="0" sz="1800" b="1">
                <a:solidFill>
                  <a:schemeClr val="bg1">
                    <a:lumMod val="95000"/>
                  </a:schemeClr>
                </a:solidFill>
                <a:effectLst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맑은 고딕"/>
                <a:ea typeface="맑은 고딕"/>
              </a:defRPr>
            </a:lvl1pPr>
          </a:lstStyle>
          <a:p>
            <a:r>
              <a:rPr lang="ko-KR" altLang="en-US" dirty="0"/>
              <a:t>신청 서비스에 대한 서비스 </a:t>
            </a:r>
            <a:r>
              <a:rPr lang="en-US" altLang="ko-KR" dirty="0"/>
              <a:t>&amp; </a:t>
            </a:r>
            <a:r>
              <a:rPr lang="ko-KR" altLang="en-US" dirty="0"/>
              <a:t>시스템 </a:t>
            </a:r>
            <a:r>
              <a:rPr lang="en-US" altLang="ko-KR" dirty="0"/>
              <a:t>Flow </a:t>
            </a:r>
            <a:r>
              <a:rPr lang="ko-KR" altLang="en-US" dirty="0"/>
              <a:t>점검</a:t>
            </a:r>
          </a:p>
        </p:txBody>
      </p:sp>
      <p:sp>
        <p:nvSpPr>
          <p:cNvPr id="114" name="Text Box 9">
            <a:extLst>
              <a:ext uri="{FF2B5EF4-FFF2-40B4-BE49-F238E27FC236}">
                <a16:creationId xmlns:a16="http://schemas.microsoft.com/office/drawing/2014/main" id="{F0E90DCB-1CF5-430F-A3D7-EE61879AA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60" y="1368977"/>
            <a:ext cx="464472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ko-KR" altLang="en-US" b="1" spc="-50" dirty="0">
                <a:solidFill>
                  <a:schemeClr val="tx2">
                    <a:lumMod val="50000"/>
                  </a:schemeClr>
                </a:solidFill>
              </a:rPr>
              <a:t>클라우드 서비스</a:t>
            </a:r>
            <a:r>
              <a:rPr lang="en-US" altLang="ko-KR" b="1" spc="-50" dirty="0">
                <a:solidFill>
                  <a:schemeClr val="tx2">
                    <a:lumMod val="50000"/>
                  </a:schemeClr>
                </a:solidFill>
              </a:rPr>
              <a:t>/</a:t>
            </a:r>
            <a:r>
              <a:rPr lang="ko-KR" altLang="en-US" b="1" spc="-50" dirty="0">
                <a:solidFill>
                  <a:schemeClr val="tx2">
                    <a:lumMod val="50000"/>
                  </a:schemeClr>
                </a:solidFill>
              </a:rPr>
              <a:t>시스템 구성도</a:t>
            </a:r>
            <a:endParaRPr lang="ko-KR" altLang="en-US" b="1" spc="-50" dirty="0">
              <a:solidFill>
                <a:prstClr val="black"/>
              </a:solidFill>
            </a:endParaRPr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028FD87A-59F7-43A0-9898-A716E651F650}"/>
              </a:ext>
            </a:extLst>
          </p:cNvPr>
          <p:cNvGrpSpPr/>
          <p:nvPr/>
        </p:nvGrpSpPr>
        <p:grpSpPr>
          <a:xfrm>
            <a:off x="315664" y="1638340"/>
            <a:ext cx="9245849" cy="0"/>
            <a:chOff x="282321" y="1638340"/>
            <a:chExt cx="9279192" cy="0"/>
          </a:xfrm>
        </p:grpSpPr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0071E6B4-D89C-4786-AFBF-DDED4F9891F4}"/>
                </a:ext>
              </a:extLst>
            </p:cNvPr>
            <p:cNvCxnSpPr/>
            <p:nvPr/>
          </p:nvCxnSpPr>
          <p:spPr bwMode="auto">
            <a:xfrm>
              <a:off x="522453" y="1638340"/>
              <a:ext cx="903906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6A44670-EA78-4895-9846-968187114F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2321" y="1638340"/>
              <a:ext cx="1991071" cy="0"/>
            </a:xfrm>
            <a:prstGeom prst="line">
              <a:avLst/>
            </a:prstGeom>
            <a:noFill/>
            <a:ln w="3429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814BFFC4-460C-41CE-B9E2-2032632F18C1}"/>
              </a:ext>
            </a:extLst>
          </p:cNvPr>
          <p:cNvSpPr txBox="1"/>
          <p:nvPr/>
        </p:nvSpPr>
        <p:spPr>
          <a:xfrm>
            <a:off x="358133" y="1947665"/>
            <a:ext cx="9248144" cy="51706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클라우드 서비스를 제공하기 위해 관리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/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운영에 필요한 시스템 및 서비스 구성도를 문서화하고 있는가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?</a:t>
            </a:r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45FDB927-F171-442A-86A9-F007A94B7BDD}"/>
              </a:ext>
            </a:extLst>
          </p:cNvPr>
          <p:cNvGrpSpPr/>
          <p:nvPr/>
        </p:nvGrpSpPr>
        <p:grpSpPr>
          <a:xfrm>
            <a:off x="306941" y="1743255"/>
            <a:ext cx="1171666" cy="432048"/>
            <a:chOff x="-1790881" y="4407069"/>
            <a:chExt cx="1896469" cy="525694"/>
          </a:xfrm>
          <a:solidFill>
            <a:schemeClr val="bg1">
              <a:lumMod val="50000"/>
            </a:schemeClr>
          </a:solidFill>
        </p:grpSpPr>
        <p:pic>
          <p:nvPicPr>
            <p:cNvPr id="71" name="Picture 13" descr="그림자">
              <a:extLst>
                <a:ext uri="{FF2B5EF4-FFF2-40B4-BE49-F238E27FC236}">
                  <a16:creationId xmlns:a16="http://schemas.microsoft.com/office/drawing/2014/main" id="{48C8A721-0677-4F30-BC9B-5527BD3E5E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20000"/>
            </a:blip>
            <a:srcRect/>
            <a:stretch>
              <a:fillRect/>
            </a:stretch>
          </p:blipFill>
          <p:spPr bwMode="auto">
            <a:xfrm>
              <a:off x="-1790881" y="4637742"/>
              <a:ext cx="1749828" cy="2950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1E2037DB-431A-48C2-B545-FAA77D203605}"/>
                </a:ext>
              </a:extLst>
            </p:cNvPr>
            <p:cNvGrpSpPr/>
            <p:nvPr/>
          </p:nvGrpSpPr>
          <p:grpSpPr>
            <a:xfrm>
              <a:off x="-1743005" y="4407069"/>
              <a:ext cx="1848593" cy="455048"/>
              <a:chOff x="485924" y="4517622"/>
              <a:chExt cx="1848593" cy="455048"/>
            </a:xfrm>
            <a:grpFill/>
          </p:grpSpPr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2903AC84-2BAB-4DF2-99FE-5F0599EC9A19}"/>
                  </a:ext>
                </a:extLst>
              </p:cNvPr>
              <p:cNvGrpSpPr/>
              <p:nvPr/>
            </p:nvGrpSpPr>
            <p:grpSpPr>
              <a:xfrm>
                <a:off x="485924" y="4517622"/>
                <a:ext cx="1848593" cy="405801"/>
                <a:chOff x="1353302" y="4112888"/>
                <a:chExt cx="1671229" cy="491019"/>
              </a:xfrm>
              <a:grpFill/>
            </p:grpSpPr>
            <p:sp>
              <p:nvSpPr>
                <p:cNvPr id="76" name="자유형 259">
                  <a:extLst>
                    <a:ext uri="{FF2B5EF4-FFF2-40B4-BE49-F238E27FC236}">
                      <a16:creationId xmlns:a16="http://schemas.microsoft.com/office/drawing/2014/main" id="{AC663208-E1E1-4ABE-8878-1785187D9511}"/>
                    </a:ext>
                  </a:extLst>
                </p:cNvPr>
                <p:cNvSpPr/>
                <p:nvPr/>
              </p:nvSpPr>
              <p:spPr bwMode="auto">
                <a:xfrm>
                  <a:off x="2945849" y="4112888"/>
                  <a:ext cx="78682" cy="364625"/>
                </a:xfrm>
                <a:custGeom>
                  <a:avLst/>
                  <a:gdLst>
                    <a:gd name="connsiteX0" fmla="*/ 0 w 237066"/>
                    <a:gd name="connsiteY0" fmla="*/ 0 h 152400"/>
                    <a:gd name="connsiteX1" fmla="*/ 0 w 237066"/>
                    <a:gd name="connsiteY1" fmla="*/ 152400 h 152400"/>
                    <a:gd name="connsiteX2" fmla="*/ 237066 w 237066"/>
                    <a:gd name="connsiteY2" fmla="*/ 152400 h 152400"/>
                    <a:gd name="connsiteX3" fmla="*/ 0 w 237066"/>
                    <a:gd name="connsiteY3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066" h="152400">
                      <a:moveTo>
                        <a:pt x="0" y="0"/>
                      </a:moveTo>
                      <a:lnTo>
                        <a:pt x="0" y="152400"/>
                      </a:lnTo>
                      <a:lnTo>
                        <a:pt x="237066" y="152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algn="ctr">
                  <a:noFill/>
                  <a:round/>
                  <a:headEnd/>
                  <a:tailEnd/>
                </a:ln>
              </p:spPr>
              <p:txBody>
                <a:bodyPr lIns="100803" tIns="50402" rIns="100803" bIns="50402" rtlCol="0" anchor="ctr"/>
                <a:lstStyle/>
                <a:p>
                  <a:pPr algn="l"/>
                  <a:endParaRPr lang="ko-KR" altLang="en-US" sz="1200" b="1" dirty="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030996FA-B719-4B61-BE3A-BF83A32F833A}"/>
                    </a:ext>
                  </a:extLst>
                </p:cNvPr>
                <p:cNvSpPr/>
                <p:nvPr/>
              </p:nvSpPr>
              <p:spPr bwMode="auto">
                <a:xfrm>
                  <a:off x="1353302" y="4112888"/>
                  <a:ext cx="1587705" cy="491019"/>
                </a:xfrm>
                <a:prstGeom prst="rect">
                  <a:avLst/>
                </a:prstGeom>
                <a:grpFill/>
                <a:ln w="6350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effectLst>
                  <a:innerShdw blurRad="50800">
                    <a:prstClr val="black">
                      <a:alpha val="6000"/>
                    </a:prstClr>
                  </a:inn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/>
                    <a:contourClr>
                      <a:schemeClr val="bg1"/>
                    </a:contourClr>
                  </a:sp3d>
                </a:bodyPr>
                <a:lstStyle/>
                <a:p>
                  <a:pPr defTabSz="839694"/>
                  <a:endParaRPr lang="ko-KR" altLang="en-US" sz="1200" b="1" dirty="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74" name="TextBox 1">
                <a:extLst>
                  <a:ext uri="{FF2B5EF4-FFF2-40B4-BE49-F238E27FC236}">
                    <a16:creationId xmlns:a16="http://schemas.microsoft.com/office/drawing/2014/main" id="{0F29094C-391F-404A-BC33-0204EB3A44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8220" y="4579466"/>
                <a:ext cx="1601389" cy="39320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91434" tIns="45717" rIns="91434" bIns="45717">
                <a:spAutoFit/>
              </a:bodyPr>
              <a:lstStyle>
                <a:defPPr>
                  <a:defRPr lang="ko-KR"/>
                </a:defPPr>
                <a:lvl1pPr algn="ctr">
                  <a:defRPr sz="1400" spc="-5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tx2"/>
                    </a:solidFill>
                    <a:latin typeface="나눔고딕 Bold" pitchFamily="50" charset="-127"/>
                    <a:ea typeface="나눔고딕 Bold" pitchFamily="50" charset="-127"/>
                  </a:defRPr>
                </a:lvl1pPr>
              </a:lstStyle>
              <a:p>
                <a:r>
                  <a:rPr lang="ko-KR" altLang="en-US" sz="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점검 내용</a:t>
                </a:r>
              </a:p>
            </p:txBody>
          </p:sp>
        </p:grpSp>
      </p:grpSp>
      <p:pic>
        <p:nvPicPr>
          <p:cNvPr id="30" name="그림 29">
            <a:extLst>
              <a:ext uri="{FF2B5EF4-FFF2-40B4-BE49-F238E27FC236}">
                <a16:creationId xmlns:a16="http://schemas.microsoft.com/office/drawing/2014/main" id="{B5925C28-5A13-4CAE-935A-CDC94E631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32" y="2818643"/>
            <a:ext cx="4455321" cy="3500677"/>
          </a:xfrm>
          <a:prstGeom prst="rect">
            <a:avLst/>
          </a:prstGeom>
        </p:spPr>
      </p:pic>
      <p:pic>
        <p:nvPicPr>
          <p:cNvPr id="3073" name="_x566322552" descr="EMB00001cfc09a0">
            <a:extLst>
              <a:ext uri="{FF2B5EF4-FFF2-40B4-BE49-F238E27FC236}">
                <a16:creationId xmlns:a16="http://schemas.microsoft.com/office/drawing/2014/main" id="{D64E47DE-C457-43D9-ABE2-197A225D9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871" y="2818643"/>
            <a:ext cx="4734114" cy="35006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4">
            <a:extLst>
              <a:ext uri="{FF2B5EF4-FFF2-40B4-BE49-F238E27FC236}">
                <a16:creationId xmlns:a16="http://schemas.microsoft.com/office/drawing/2014/main" id="{77D2FB6D-4235-4DE0-84D0-55047C04FD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987" y="1316118"/>
            <a:ext cx="436692" cy="569601"/>
          </a:xfrm>
          <a:prstGeom prst="rect">
            <a:avLst/>
          </a:prstGeom>
          <a:solidFill>
            <a:srgbClr val="FBE5D6"/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36847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98014" y="178780"/>
            <a:ext cx="7705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(4)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사용자 중심의 요청기반 셀프서비스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Rectangle 622"/>
          <p:cNvSpPr txBox="1">
            <a:spLocks noChangeArrowheads="1"/>
          </p:cNvSpPr>
          <p:nvPr/>
        </p:nvSpPr>
        <p:spPr bwMode="auto">
          <a:xfrm>
            <a:off x="0" y="771088"/>
            <a:ext cx="983091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eaLnBrk="0" hangingPunct="0">
              <a:lnSpc>
                <a:spcPct val="90000"/>
              </a:lnSpc>
              <a:spcBef>
                <a:spcPct val="20000"/>
              </a:spcBef>
              <a:defRPr kumimoji="0" sz="1800" b="1">
                <a:solidFill>
                  <a:schemeClr val="bg1">
                    <a:lumMod val="95000"/>
                  </a:schemeClr>
                </a:solidFill>
                <a:effectLst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맑은 고딕"/>
                <a:ea typeface="맑은 고딕"/>
              </a:defRPr>
            </a:lvl1pPr>
          </a:lstStyle>
          <a:p>
            <a:r>
              <a:rPr lang="ko-KR" altLang="en-US" dirty="0"/>
              <a:t>신청 서비스에 대한 서비스 </a:t>
            </a:r>
            <a:r>
              <a:rPr lang="en-US" altLang="ko-KR" dirty="0"/>
              <a:t>&amp; </a:t>
            </a:r>
            <a:r>
              <a:rPr lang="ko-KR" altLang="en-US" dirty="0"/>
              <a:t>시스템 </a:t>
            </a:r>
            <a:r>
              <a:rPr lang="en-US" altLang="ko-KR" dirty="0"/>
              <a:t>Flow </a:t>
            </a:r>
            <a:r>
              <a:rPr lang="ko-KR" altLang="en-US" dirty="0"/>
              <a:t>점검</a:t>
            </a:r>
          </a:p>
        </p:txBody>
      </p:sp>
      <p:sp>
        <p:nvSpPr>
          <p:cNvPr id="114" name="Text Box 9">
            <a:extLst>
              <a:ext uri="{FF2B5EF4-FFF2-40B4-BE49-F238E27FC236}">
                <a16:creationId xmlns:a16="http://schemas.microsoft.com/office/drawing/2014/main" id="{F0E90DCB-1CF5-430F-A3D7-EE61879AA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60" y="1368977"/>
            <a:ext cx="464472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en-US" altLang="ko-KR" b="1" spc="-50" dirty="0">
                <a:solidFill>
                  <a:schemeClr val="tx2">
                    <a:lumMod val="50000"/>
                  </a:schemeClr>
                </a:solidFill>
              </a:rPr>
              <a:t>On-Demand Self-Service</a:t>
            </a:r>
            <a:endParaRPr lang="ko-KR" altLang="en-US" b="1" spc="-50" dirty="0">
              <a:solidFill>
                <a:prstClr val="black"/>
              </a:solidFill>
            </a:endParaRPr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028FD87A-59F7-43A0-9898-A716E651F650}"/>
              </a:ext>
            </a:extLst>
          </p:cNvPr>
          <p:cNvGrpSpPr/>
          <p:nvPr/>
        </p:nvGrpSpPr>
        <p:grpSpPr>
          <a:xfrm>
            <a:off x="315664" y="1638340"/>
            <a:ext cx="9245849" cy="0"/>
            <a:chOff x="282321" y="1638340"/>
            <a:chExt cx="9279192" cy="0"/>
          </a:xfrm>
        </p:grpSpPr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0071E6B4-D89C-4786-AFBF-DDED4F9891F4}"/>
                </a:ext>
              </a:extLst>
            </p:cNvPr>
            <p:cNvCxnSpPr/>
            <p:nvPr/>
          </p:nvCxnSpPr>
          <p:spPr bwMode="auto">
            <a:xfrm>
              <a:off x="522453" y="1638340"/>
              <a:ext cx="903906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6A44670-EA78-4895-9846-968187114F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2321" y="1638340"/>
              <a:ext cx="1991071" cy="0"/>
            </a:xfrm>
            <a:prstGeom prst="line">
              <a:avLst/>
            </a:prstGeom>
            <a:noFill/>
            <a:ln w="3429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814BFFC4-460C-41CE-B9E2-2032632F18C1}"/>
              </a:ext>
            </a:extLst>
          </p:cNvPr>
          <p:cNvSpPr txBox="1"/>
          <p:nvPr/>
        </p:nvSpPr>
        <p:spPr>
          <a:xfrm>
            <a:off x="358133" y="1947665"/>
            <a:ext cx="9248144" cy="145424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사용자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 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중심의 요청기반 셀프서비스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(On-Demand Self Service)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를 제공하고 있는가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?</a:t>
            </a:r>
          </a:p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서버 자원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네트워크 자원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저장장치 등 컴퓨팅 자원을 서비스 제공자의 간섭 없이 고객 스스로 필요한 서비스를 설치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관리 할 수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   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있는지 점검</a:t>
            </a:r>
            <a:endParaRPr lang="en-US" altLang="ko-KR" sz="12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(SaaS)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서비스 기능별 이용자가 제공자의 도움없이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 서비스 포탈에서 필요한 서비스 기능을 선택하고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선택한 기능을 서비스 이용환경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(UX)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이용 할 수 있는 기능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 B2B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의 경우 최종 계약완료 후 기업내 서비스 기능별 이용자의 역할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/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권한 설정 지원 기능</a:t>
            </a:r>
            <a:endParaRPr lang="en-US" altLang="ko-KR" sz="15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45FDB927-F171-442A-86A9-F007A94B7BDD}"/>
              </a:ext>
            </a:extLst>
          </p:cNvPr>
          <p:cNvGrpSpPr/>
          <p:nvPr/>
        </p:nvGrpSpPr>
        <p:grpSpPr>
          <a:xfrm>
            <a:off x="306941" y="1743255"/>
            <a:ext cx="1171666" cy="432048"/>
            <a:chOff x="-1790881" y="4407069"/>
            <a:chExt cx="1896469" cy="525694"/>
          </a:xfrm>
          <a:solidFill>
            <a:schemeClr val="bg1">
              <a:lumMod val="50000"/>
            </a:schemeClr>
          </a:solidFill>
        </p:grpSpPr>
        <p:pic>
          <p:nvPicPr>
            <p:cNvPr id="71" name="Picture 13" descr="그림자">
              <a:extLst>
                <a:ext uri="{FF2B5EF4-FFF2-40B4-BE49-F238E27FC236}">
                  <a16:creationId xmlns:a16="http://schemas.microsoft.com/office/drawing/2014/main" id="{48C8A721-0677-4F30-BC9B-5527BD3E5E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20000"/>
            </a:blip>
            <a:srcRect/>
            <a:stretch>
              <a:fillRect/>
            </a:stretch>
          </p:blipFill>
          <p:spPr bwMode="auto">
            <a:xfrm>
              <a:off x="-1790881" y="4637742"/>
              <a:ext cx="1749828" cy="2950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1E2037DB-431A-48C2-B545-FAA77D203605}"/>
                </a:ext>
              </a:extLst>
            </p:cNvPr>
            <p:cNvGrpSpPr/>
            <p:nvPr/>
          </p:nvGrpSpPr>
          <p:grpSpPr>
            <a:xfrm>
              <a:off x="-1743005" y="4407069"/>
              <a:ext cx="1848593" cy="455048"/>
              <a:chOff x="485924" y="4517622"/>
              <a:chExt cx="1848593" cy="455048"/>
            </a:xfrm>
            <a:grpFill/>
          </p:grpSpPr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2903AC84-2BAB-4DF2-99FE-5F0599EC9A19}"/>
                  </a:ext>
                </a:extLst>
              </p:cNvPr>
              <p:cNvGrpSpPr/>
              <p:nvPr/>
            </p:nvGrpSpPr>
            <p:grpSpPr>
              <a:xfrm>
                <a:off x="485924" y="4517622"/>
                <a:ext cx="1848593" cy="405801"/>
                <a:chOff x="1353302" y="4112888"/>
                <a:chExt cx="1671229" cy="491019"/>
              </a:xfrm>
              <a:grpFill/>
            </p:grpSpPr>
            <p:sp>
              <p:nvSpPr>
                <p:cNvPr id="76" name="자유형 259">
                  <a:extLst>
                    <a:ext uri="{FF2B5EF4-FFF2-40B4-BE49-F238E27FC236}">
                      <a16:creationId xmlns:a16="http://schemas.microsoft.com/office/drawing/2014/main" id="{AC663208-E1E1-4ABE-8878-1785187D9511}"/>
                    </a:ext>
                  </a:extLst>
                </p:cNvPr>
                <p:cNvSpPr/>
                <p:nvPr/>
              </p:nvSpPr>
              <p:spPr bwMode="auto">
                <a:xfrm>
                  <a:off x="2945849" y="4112888"/>
                  <a:ext cx="78682" cy="364625"/>
                </a:xfrm>
                <a:custGeom>
                  <a:avLst/>
                  <a:gdLst>
                    <a:gd name="connsiteX0" fmla="*/ 0 w 237066"/>
                    <a:gd name="connsiteY0" fmla="*/ 0 h 152400"/>
                    <a:gd name="connsiteX1" fmla="*/ 0 w 237066"/>
                    <a:gd name="connsiteY1" fmla="*/ 152400 h 152400"/>
                    <a:gd name="connsiteX2" fmla="*/ 237066 w 237066"/>
                    <a:gd name="connsiteY2" fmla="*/ 152400 h 152400"/>
                    <a:gd name="connsiteX3" fmla="*/ 0 w 237066"/>
                    <a:gd name="connsiteY3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066" h="152400">
                      <a:moveTo>
                        <a:pt x="0" y="0"/>
                      </a:moveTo>
                      <a:lnTo>
                        <a:pt x="0" y="152400"/>
                      </a:lnTo>
                      <a:lnTo>
                        <a:pt x="237066" y="152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algn="ctr">
                  <a:noFill/>
                  <a:round/>
                  <a:headEnd/>
                  <a:tailEnd/>
                </a:ln>
              </p:spPr>
              <p:txBody>
                <a:bodyPr lIns="100803" tIns="50402" rIns="100803" bIns="50402" rtlCol="0" anchor="ctr"/>
                <a:lstStyle/>
                <a:p>
                  <a:pPr algn="l"/>
                  <a:endParaRPr lang="ko-KR" altLang="en-US" sz="1200" b="1" dirty="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030996FA-B719-4B61-BE3A-BF83A32F833A}"/>
                    </a:ext>
                  </a:extLst>
                </p:cNvPr>
                <p:cNvSpPr/>
                <p:nvPr/>
              </p:nvSpPr>
              <p:spPr bwMode="auto">
                <a:xfrm>
                  <a:off x="1353302" y="4112888"/>
                  <a:ext cx="1587705" cy="491019"/>
                </a:xfrm>
                <a:prstGeom prst="rect">
                  <a:avLst/>
                </a:prstGeom>
                <a:grpFill/>
                <a:ln w="6350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effectLst>
                  <a:innerShdw blurRad="50800">
                    <a:prstClr val="black">
                      <a:alpha val="6000"/>
                    </a:prstClr>
                  </a:inn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/>
                    <a:contourClr>
                      <a:schemeClr val="bg1"/>
                    </a:contourClr>
                  </a:sp3d>
                </a:bodyPr>
                <a:lstStyle/>
                <a:p>
                  <a:pPr defTabSz="839694"/>
                  <a:endParaRPr lang="ko-KR" altLang="en-US" sz="1200" b="1" dirty="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74" name="TextBox 1">
                <a:extLst>
                  <a:ext uri="{FF2B5EF4-FFF2-40B4-BE49-F238E27FC236}">
                    <a16:creationId xmlns:a16="http://schemas.microsoft.com/office/drawing/2014/main" id="{0F29094C-391F-404A-BC33-0204EB3A44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8220" y="4579466"/>
                <a:ext cx="1601389" cy="39320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91434" tIns="45717" rIns="91434" bIns="45717">
                <a:spAutoFit/>
              </a:bodyPr>
              <a:lstStyle>
                <a:defPPr>
                  <a:defRPr lang="ko-KR"/>
                </a:defPPr>
                <a:lvl1pPr algn="ctr">
                  <a:defRPr sz="1400" spc="-5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tx2"/>
                    </a:solidFill>
                    <a:latin typeface="나눔고딕 Bold" pitchFamily="50" charset="-127"/>
                    <a:ea typeface="나눔고딕 Bold" pitchFamily="50" charset="-127"/>
                  </a:defRPr>
                </a:lvl1pPr>
              </a:lstStyle>
              <a:p>
                <a:r>
                  <a:rPr lang="ko-KR" altLang="en-US" sz="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점검 내용</a:t>
                </a:r>
              </a:p>
            </p:txBody>
          </p:sp>
        </p:grpSp>
      </p:grpSp>
      <p:pic>
        <p:nvPicPr>
          <p:cNvPr id="54" name="Picture 4" descr="statistics Icon">
            <a:extLst>
              <a:ext uri="{FF2B5EF4-FFF2-40B4-BE49-F238E27FC236}">
                <a16:creationId xmlns:a16="http://schemas.microsoft.com/office/drawing/2014/main" id="{DE274392-0AAC-4E1E-99B2-4AAC55802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835" y="1236719"/>
            <a:ext cx="744343" cy="74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93B24454-BF43-4EC4-B0D2-82C387511F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950" y="3572581"/>
            <a:ext cx="4530973" cy="2918753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4E71B5BD-8254-4324-ACF8-40D5B332E6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6380" y="3599739"/>
            <a:ext cx="4649897" cy="28101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15084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98014" y="178780"/>
            <a:ext cx="7705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(5)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범용 네트워크 제공 환경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Rectangle 622"/>
          <p:cNvSpPr txBox="1">
            <a:spLocks noChangeArrowheads="1"/>
          </p:cNvSpPr>
          <p:nvPr/>
        </p:nvSpPr>
        <p:spPr bwMode="auto">
          <a:xfrm>
            <a:off x="0" y="771088"/>
            <a:ext cx="983091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eaLnBrk="0" hangingPunct="0">
              <a:lnSpc>
                <a:spcPct val="90000"/>
              </a:lnSpc>
              <a:spcBef>
                <a:spcPct val="20000"/>
              </a:spcBef>
              <a:defRPr kumimoji="0" sz="1800" b="1">
                <a:solidFill>
                  <a:schemeClr val="bg1">
                    <a:lumMod val="95000"/>
                  </a:schemeClr>
                </a:solidFill>
                <a:effectLst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맑은 고딕"/>
                <a:ea typeface="맑은 고딕"/>
              </a:defRPr>
            </a:lvl1pPr>
          </a:lstStyle>
          <a:p>
            <a:r>
              <a:rPr lang="ko-KR" altLang="en-US" dirty="0"/>
              <a:t>신청 서비스에 대한 </a:t>
            </a:r>
            <a:r>
              <a:rPr lang="en-US" altLang="ko-KR" dirty="0"/>
              <a:t>Seamless</a:t>
            </a:r>
            <a:r>
              <a:rPr lang="ko-KR" altLang="en-US" dirty="0"/>
              <a:t> 서비스 제공을 위한 네트워크 구성 및 지원 환경 점검</a:t>
            </a:r>
          </a:p>
        </p:txBody>
      </p:sp>
      <p:sp>
        <p:nvSpPr>
          <p:cNvPr id="114" name="Text Box 9">
            <a:extLst>
              <a:ext uri="{FF2B5EF4-FFF2-40B4-BE49-F238E27FC236}">
                <a16:creationId xmlns:a16="http://schemas.microsoft.com/office/drawing/2014/main" id="{F0E90DCB-1CF5-430F-A3D7-EE61879AA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60" y="1368977"/>
            <a:ext cx="464472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en-US" altLang="ko-KR" b="1" spc="-50" dirty="0">
                <a:solidFill>
                  <a:schemeClr val="tx2">
                    <a:lumMod val="50000"/>
                  </a:schemeClr>
                </a:solidFill>
              </a:rPr>
              <a:t>Broad Network Access</a:t>
            </a:r>
            <a:endParaRPr lang="ko-KR" altLang="en-US" b="1" spc="-50" dirty="0">
              <a:solidFill>
                <a:prstClr val="black"/>
              </a:solidFill>
            </a:endParaRPr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028FD87A-59F7-43A0-9898-A716E651F650}"/>
              </a:ext>
            </a:extLst>
          </p:cNvPr>
          <p:cNvGrpSpPr/>
          <p:nvPr/>
        </p:nvGrpSpPr>
        <p:grpSpPr>
          <a:xfrm>
            <a:off x="315664" y="1638340"/>
            <a:ext cx="9245849" cy="0"/>
            <a:chOff x="282321" y="1638340"/>
            <a:chExt cx="9279192" cy="0"/>
          </a:xfrm>
        </p:grpSpPr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0071E6B4-D89C-4786-AFBF-DDED4F9891F4}"/>
                </a:ext>
              </a:extLst>
            </p:cNvPr>
            <p:cNvCxnSpPr/>
            <p:nvPr/>
          </p:nvCxnSpPr>
          <p:spPr bwMode="auto">
            <a:xfrm>
              <a:off x="522453" y="1638340"/>
              <a:ext cx="903906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6A44670-EA78-4895-9846-968187114F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2321" y="1638340"/>
              <a:ext cx="1991071" cy="0"/>
            </a:xfrm>
            <a:prstGeom prst="line">
              <a:avLst/>
            </a:prstGeom>
            <a:noFill/>
            <a:ln w="3429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814BFFC4-460C-41CE-B9E2-2032632F18C1}"/>
              </a:ext>
            </a:extLst>
          </p:cNvPr>
          <p:cNvSpPr txBox="1"/>
          <p:nvPr/>
        </p:nvSpPr>
        <p:spPr>
          <a:xfrm>
            <a:off x="358133" y="1947665"/>
            <a:ext cx="9248144" cy="108491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범용 네트워크 접속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(Broad Network Access) 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제공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/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관리 기능을 갖추고 있는가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?</a:t>
            </a:r>
          </a:p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(SaaS)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 상용 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IaaS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이용 시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클라우드 관리 콘솔에서 가상자원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(VM)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이용 현황 확인 시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 Pass</a:t>
            </a:r>
          </a:p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클라우드 인프라 환경을 기업내 직접 구축 시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네트워크 장비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/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구성현황 직접 증명 필요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(Gbps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이상 네트워크 제공 환경 구성 요구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)</a:t>
            </a:r>
            <a:endParaRPr lang="en-US" altLang="ko-KR" sz="15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45FDB927-F171-442A-86A9-F007A94B7BDD}"/>
              </a:ext>
            </a:extLst>
          </p:cNvPr>
          <p:cNvGrpSpPr/>
          <p:nvPr/>
        </p:nvGrpSpPr>
        <p:grpSpPr>
          <a:xfrm>
            <a:off x="306941" y="1743255"/>
            <a:ext cx="1171666" cy="432048"/>
            <a:chOff x="-1790881" y="4407069"/>
            <a:chExt cx="1896469" cy="525694"/>
          </a:xfrm>
          <a:solidFill>
            <a:schemeClr val="bg1">
              <a:lumMod val="50000"/>
            </a:schemeClr>
          </a:solidFill>
        </p:grpSpPr>
        <p:pic>
          <p:nvPicPr>
            <p:cNvPr id="71" name="Picture 13" descr="그림자">
              <a:extLst>
                <a:ext uri="{FF2B5EF4-FFF2-40B4-BE49-F238E27FC236}">
                  <a16:creationId xmlns:a16="http://schemas.microsoft.com/office/drawing/2014/main" id="{48C8A721-0677-4F30-BC9B-5527BD3E5E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20000"/>
            </a:blip>
            <a:srcRect/>
            <a:stretch>
              <a:fillRect/>
            </a:stretch>
          </p:blipFill>
          <p:spPr bwMode="auto">
            <a:xfrm>
              <a:off x="-1790881" y="4637742"/>
              <a:ext cx="1749828" cy="2950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1E2037DB-431A-48C2-B545-FAA77D203605}"/>
                </a:ext>
              </a:extLst>
            </p:cNvPr>
            <p:cNvGrpSpPr/>
            <p:nvPr/>
          </p:nvGrpSpPr>
          <p:grpSpPr>
            <a:xfrm>
              <a:off x="-1743005" y="4407069"/>
              <a:ext cx="1848593" cy="455048"/>
              <a:chOff x="485924" y="4517622"/>
              <a:chExt cx="1848593" cy="455048"/>
            </a:xfrm>
            <a:grpFill/>
          </p:grpSpPr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2903AC84-2BAB-4DF2-99FE-5F0599EC9A19}"/>
                  </a:ext>
                </a:extLst>
              </p:cNvPr>
              <p:cNvGrpSpPr/>
              <p:nvPr/>
            </p:nvGrpSpPr>
            <p:grpSpPr>
              <a:xfrm>
                <a:off x="485924" y="4517622"/>
                <a:ext cx="1848593" cy="405801"/>
                <a:chOff x="1353302" y="4112888"/>
                <a:chExt cx="1671229" cy="491019"/>
              </a:xfrm>
              <a:grpFill/>
            </p:grpSpPr>
            <p:sp>
              <p:nvSpPr>
                <p:cNvPr id="76" name="자유형 259">
                  <a:extLst>
                    <a:ext uri="{FF2B5EF4-FFF2-40B4-BE49-F238E27FC236}">
                      <a16:creationId xmlns:a16="http://schemas.microsoft.com/office/drawing/2014/main" id="{AC663208-E1E1-4ABE-8878-1785187D9511}"/>
                    </a:ext>
                  </a:extLst>
                </p:cNvPr>
                <p:cNvSpPr/>
                <p:nvPr/>
              </p:nvSpPr>
              <p:spPr bwMode="auto">
                <a:xfrm>
                  <a:off x="2945849" y="4112888"/>
                  <a:ext cx="78682" cy="364625"/>
                </a:xfrm>
                <a:custGeom>
                  <a:avLst/>
                  <a:gdLst>
                    <a:gd name="connsiteX0" fmla="*/ 0 w 237066"/>
                    <a:gd name="connsiteY0" fmla="*/ 0 h 152400"/>
                    <a:gd name="connsiteX1" fmla="*/ 0 w 237066"/>
                    <a:gd name="connsiteY1" fmla="*/ 152400 h 152400"/>
                    <a:gd name="connsiteX2" fmla="*/ 237066 w 237066"/>
                    <a:gd name="connsiteY2" fmla="*/ 152400 h 152400"/>
                    <a:gd name="connsiteX3" fmla="*/ 0 w 237066"/>
                    <a:gd name="connsiteY3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066" h="152400">
                      <a:moveTo>
                        <a:pt x="0" y="0"/>
                      </a:moveTo>
                      <a:lnTo>
                        <a:pt x="0" y="152400"/>
                      </a:lnTo>
                      <a:lnTo>
                        <a:pt x="237066" y="152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algn="ctr">
                  <a:noFill/>
                  <a:round/>
                  <a:headEnd/>
                  <a:tailEnd/>
                </a:ln>
              </p:spPr>
              <p:txBody>
                <a:bodyPr lIns="100803" tIns="50402" rIns="100803" bIns="50402" rtlCol="0" anchor="ctr"/>
                <a:lstStyle/>
                <a:p>
                  <a:pPr algn="l"/>
                  <a:endParaRPr lang="ko-KR" altLang="en-US" sz="1200" b="1" dirty="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030996FA-B719-4B61-BE3A-BF83A32F833A}"/>
                    </a:ext>
                  </a:extLst>
                </p:cNvPr>
                <p:cNvSpPr/>
                <p:nvPr/>
              </p:nvSpPr>
              <p:spPr bwMode="auto">
                <a:xfrm>
                  <a:off x="1353302" y="4112888"/>
                  <a:ext cx="1587705" cy="491019"/>
                </a:xfrm>
                <a:prstGeom prst="rect">
                  <a:avLst/>
                </a:prstGeom>
                <a:grpFill/>
                <a:ln w="6350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effectLst>
                  <a:innerShdw blurRad="50800">
                    <a:prstClr val="black">
                      <a:alpha val="6000"/>
                    </a:prstClr>
                  </a:inn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/>
                    <a:contourClr>
                      <a:schemeClr val="bg1"/>
                    </a:contourClr>
                  </a:sp3d>
                </a:bodyPr>
                <a:lstStyle/>
                <a:p>
                  <a:pPr defTabSz="839694"/>
                  <a:endParaRPr lang="ko-KR" altLang="en-US" sz="1200" b="1" dirty="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74" name="TextBox 1">
                <a:extLst>
                  <a:ext uri="{FF2B5EF4-FFF2-40B4-BE49-F238E27FC236}">
                    <a16:creationId xmlns:a16="http://schemas.microsoft.com/office/drawing/2014/main" id="{0F29094C-391F-404A-BC33-0204EB3A44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8220" y="4579466"/>
                <a:ext cx="1601389" cy="39320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91434" tIns="45717" rIns="91434" bIns="45717">
                <a:spAutoFit/>
              </a:bodyPr>
              <a:lstStyle>
                <a:defPPr>
                  <a:defRPr lang="ko-KR"/>
                </a:defPPr>
                <a:lvl1pPr algn="ctr">
                  <a:defRPr sz="1400" spc="-5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tx2"/>
                    </a:solidFill>
                    <a:latin typeface="나눔고딕 Bold" pitchFamily="50" charset="-127"/>
                    <a:ea typeface="나눔고딕 Bold" pitchFamily="50" charset="-127"/>
                  </a:defRPr>
                </a:lvl1pPr>
              </a:lstStyle>
              <a:p>
                <a:r>
                  <a:rPr lang="ko-KR" altLang="en-US" sz="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점검 내용</a:t>
                </a:r>
              </a:p>
            </p:txBody>
          </p:sp>
        </p:grpSp>
      </p:grpSp>
      <p:pic>
        <p:nvPicPr>
          <p:cNvPr id="54" name="Picture 4" descr="statistics Icon">
            <a:extLst>
              <a:ext uri="{FF2B5EF4-FFF2-40B4-BE49-F238E27FC236}">
                <a16:creationId xmlns:a16="http://schemas.microsoft.com/office/drawing/2014/main" id="{DE274392-0AAC-4E1E-99B2-4AAC55802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835" y="1236719"/>
            <a:ext cx="744343" cy="74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08A675D5-BFD2-4D9B-8723-40865224D3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270" y="3348430"/>
            <a:ext cx="4577677" cy="285103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55AE60BD-DF00-4E16-BE52-1771402FD8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1596" y="3330577"/>
            <a:ext cx="2153697" cy="2868886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A76B1237-DDB6-4CE5-B6F5-1500D0A3BC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3308" y="3489740"/>
            <a:ext cx="2380277" cy="565968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4D5D38D3-A34E-473D-8ACC-FAF91330056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8467" b="14388"/>
          <a:stretch/>
        </p:blipFill>
        <p:spPr>
          <a:xfrm>
            <a:off x="7333308" y="4218909"/>
            <a:ext cx="2323316" cy="197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925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98014" y="178780"/>
            <a:ext cx="7705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(6)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신속한 탄력성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Rectangle 622"/>
          <p:cNvSpPr txBox="1">
            <a:spLocks noChangeArrowheads="1"/>
          </p:cNvSpPr>
          <p:nvPr/>
        </p:nvSpPr>
        <p:spPr bwMode="auto">
          <a:xfrm>
            <a:off x="0" y="771088"/>
            <a:ext cx="983091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eaLnBrk="0" hangingPunct="0">
              <a:lnSpc>
                <a:spcPct val="90000"/>
              </a:lnSpc>
              <a:spcBef>
                <a:spcPct val="20000"/>
              </a:spcBef>
              <a:defRPr kumimoji="0" sz="1800" b="1">
                <a:solidFill>
                  <a:schemeClr val="bg1">
                    <a:lumMod val="95000"/>
                  </a:schemeClr>
                </a:solidFill>
                <a:effectLst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맑은 고딕"/>
                <a:ea typeface="맑은 고딕"/>
              </a:defRPr>
            </a:lvl1pPr>
          </a:lstStyle>
          <a:p>
            <a:r>
              <a:rPr lang="ko-KR" altLang="en-US" dirty="0"/>
              <a:t>신청 서비스에 대한 부하 발생 시</a:t>
            </a:r>
            <a:r>
              <a:rPr lang="en-US" altLang="ko-KR" dirty="0"/>
              <a:t>,</a:t>
            </a:r>
            <a:r>
              <a:rPr lang="ko-KR" altLang="en-US" dirty="0"/>
              <a:t> 분산을 위한 확장 가능 구조를 갖추고 있는지 점검</a:t>
            </a:r>
          </a:p>
        </p:txBody>
      </p:sp>
      <p:sp>
        <p:nvSpPr>
          <p:cNvPr id="114" name="Text Box 9">
            <a:extLst>
              <a:ext uri="{FF2B5EF4-FFF2-40B4-BE49-F238E27FC236}">
                <a16:creationId xmlns:a16="http://schemas.microsoft.com/office/drawing/2014/main" id="{F0E90DCB-1CF5-430F-A3D7-EE61879AA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60" y="1368977"/>
            <a:ext cx="464472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en-US" altLang="ko-KR" b="1" spc="-50" dirty="0">
                <a:solidFill>
                  <a:schemeClr val="tx2">
                    <a:lumMod val="50000"/>
                  </a:schemeClr>
                </a:solidFill>
              </a:rPr>
              <a:t>Rapid Elastic and Scaling</a:t>
            </a:r>
            <a:endParaRPr lang="ko-KR" altLang="en-US" b="1" spc="-50" dirty="0">
              <a:solidFill>
                <a:prstClr val="black"/>
              </a:solidFill>
            </a:endParaRPr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028FD87A-59F7-43A0-9898-A716E651F650}"/>
              </a:ext>
            </a:extLst>
          </p:cNvPr>
          <p:cNvGrpSpPr/>
          <p:nvPr/>
        </p:nvGrpSpPr>
        <p:grpSpPr>
          <a:xfrm>
            <a:off x="315664" y="1638340"/>
            <a:ext cx="9245849" cy="0"/>
            <a:chOff x="282321" y="1638340"/>
            <a:chExt cx="9279192" cy="0"/>
          </a:xfrm>
        </p:grpSpPr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0071E6B4-D89C-4786-AFBF-DDED4F9891F4}"/>
                </a:ext>
              </a:extLst>
            </p:cNvPr>
            <p:cNvCxnSpPr/>
            <p:nvPr/>
          </p:nvCxnSpPr>
          <p:spPr bwMode="auto">
            <a:xfrm>
              <a:off x="522453" y="1638340"/>
              <a:ext cx="903906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6A44670-EA78-4895-9846-968187114F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2321" y="1638340"/>
              <a:ext cx="1991071" cy="0"/>
            </a:xfrm>
            <a:prstGeom prst="line">
              <a:avLst/>
            </a:prstGeom>
            <a:noFill/>
            <a:ln w="3429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814BFFC4-460C-41CE-B9E2-2032632F18C1}"/>
              </a:ext>
            </a:extLst>
          </p:cNvPr>
          <p:cNvSpPr txBox="1"/>
          <p:nvPr/>
        </p:nvSpPr>
        <p:spPr>
          <a:xfrm>
            <a:off x="358133" y="1947665"/>
            <a:ext cx="9248144" cy="153118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사용자 요청에 의해 자원을 확장 가능한 구조를 갖추고 있는가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?(Scale In/Out, Up/Down)</a:t>
            </a:r>
          </a:p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sz="1200" b="1" kern="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클라우드 컴퓨팅 환경을 기반으로 제공하는 </a:t>
            </a:r>
            <a:r>
              <a:rPr lang="en-US" altLang="ko-KR" sz="1200" b="1" kern="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IT </a:t>
            </a:r>
            <a:r>
              <a:rPr lang="ko-KR" altLang="en-US" sz="1200" b="1" kern="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서비스가 변경되는 경우</a:t>
            </a:r>
            <a:r>
              <a:rPr lang="en-US" altLang="ko-KR" sz="1200" b="1" kern="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 </a:t>
            </a:r>
            <a:r>
              <a:rPr lang="ko-KR" altLang="en-US" sz="1200" b="1" kern="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변경된 시스템 구성을 물리적으로 변경하지 않고 </a:t>
            </a:r>
            <a:r>
              <a:rPr lang="en-US" altLang="ko-KR" sz="1200" b="1" kern="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IT </a:t>
            </a:r>
            <a:r>
              <a:rPr lang="ko-KR" altLang="en-US" sz="1200" b="1" kern="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서비스에  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맞게 클라우드 환경을 빠르게 재구성 할 수 있는지 점검</a:t>
            </a:r>
            <a:endParaRPr lang="en-US" altLang="ko-KR" sz="12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(SaaS)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 상용 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IaaS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이용 시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자원확장 지원기능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(Auto Scaling, Load Balancer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등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)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이용 확인 시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 Pass // </a:t>
            </a:r>
          </a:p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자원 확장이 아닌 기능  확장의 경우 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Admin/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이용자 환경에서 서비스 확장 기능 확인 </a:t>
            </a:r>
            <a:endParaRPr lang="en-US" altLang="ko-KR" sz="15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45FDB927-F171-442A-86A9-F007A94B7BDD}"/>
              </a:ext>
            </a:extLst>
          </p:cNvPr>
          <p:cNvGrpSpPr/>
          <p:nvPr/>
        </p:nvGrpSpPr>
        <p:grpSpPr>
          <a:xfrm>
            <a:off x="306941" y="1743255"/>
            <a:ext cx="1171666" cy="432048"/>
            <a:chOff x="-1790881" y="4407069"/>
            <a:chExt cx="1896469" cy="525694"/>
          </a:xfrm>
          <a:solidFill>
            <a:schemeClr val="bg1">
              <a:lumMod val="50000"/>
            </a:schemeClr>
          </a:solidFill>
        </p:grpSpPr>
        <p:pic>
          <p:nvPicPr>
            <p:cNvPr id="71" name="Picture 13" descr="그림자">
              <a:extLst>
                <a:ext uri="{FF2B5EF4-FFF2-40B4-BE49-F238E27FC236}">
                  <a16:creationId xmlns:a16="http://schemas.microsoft.com/office/drawing/2014/main" id="{48C8A721-0677-4F30-BC9B-5527BD3E5E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20000"/>
            </a:blip>
            <a:srcRect/>
            <a:stretch>
              <a:fillRect/>
            </a:stretch>
          </p:blipFill>
          <p:spPr bwMode="auto">
            <a:xfrm>
              <a:off x="-1790881" y="4637742"/>
              <a:ext cx="1749828" cy="2950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1E2037DB-431A-48C2-B545-FAA77D203605}"/>
                </a:ext>
              </a:extLst>
            </p:cNvPr>
            <p:cNvGrpSpPr/>
            <p:nvPr/>
          </p:nvGrpSpPr>
          <p:grpSpPr>
            <a:xfrm>
              <a:off x="-1743005" y="4407069"/>
              <a:ext cx="1848593" cy="455048"/>
              <a:chOff x="485924" y="4517622"/>
              <a:chExt cx="1848593" cy="455048"/>
            </a:xfrm>
            <a:grpFill/>
          </p:grpSpPr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2903AC84-2BAB-4DF2-99FE-5F0599EC9A19}"/>
                  </a:ext>
                </a:extLst>
              </p:cNvPr>
              <p:cNvGrpSpPr/>
              <p:nvPr/>
            </p:nvGrpSpPr>
            <p:grpSpPr>
              <a:xfrm>
                <a:off x="485924" y="4517622"/>
                <a:ext cx="1848593" cy="405801"/>
                <a:chOff x="1353302" y="4112888"/>
                <a:chExt cx="1671229" cy="491019"/>
              </a:xfrm>
              <a:grpFill/>
            </p:grpSpPr>
            <p:sp>
              <p:nvSpPr>
                <p:cNvPr id="76" name="자유형 259">
                  <a:extLst>
                    <a:ext uri="{FF2B5EF4-FFF2-40B4-BE49-F238E27FC236}">
                      <a16:creationId xmlns:a16="http://schemas.microsoft.com/office/drawing/2014/main" id="{AC663208-E1E1-4ABE-8878-1785187D9511}"/>
                    </a:ext>
                  </a:extLst>
                </p:cNvPr>
                <p:cNvSpPr/>
                <p:nvPr/>
              </p:nvSpPr>
              <p:spPr bwMode="auto">
                <a:xfrm>
                  <a:off x="2945849" y="4112888"/>
                  <a:ext cx="78682" cy="364625"/>
                </a:xfrm>
                <a:custGeom>
                  <a:avLst/>
                  <a:gdLst>
                    <a:gd name="connsiteX0" fmla="*/ 0 w 237066"/>
                    <a:gd name="connsiteY0" fmla="*/ 0 h 152400"/>
                    <a:gd name="connsiteX1" fmla="*/ 0 w 237066"/>
                    <a:gd name="connsiteY1" fmla="*/ 152400 h 152400"/>
                    <a:gd name="connsiteX2" fmla="*/ 237066 w 237066"/>
                    <a:gd name="connsiteY2" fmla="*/ 152400 h 152400"/>
                    <a:gd name="connsiteX3" fmla="*/ 0 w 237066"/>
                    <a:gd name="connsiteY3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066" h="152400">
                      <a:moveTo>
                        <a:pt x="0" y="0"/>
                      </a:moveTo>
                      <a:lnTo>
                        <a:pt x="0" y="152400"/>
                      </a:lnTo>
                      <a:lnTo>
                        <a:pt x="237066" y="152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algn="ctr">
                  <a:noFill/>
                  <a:round/>
                  <a:headEnd/>
                  <a:tailEnd/>
                </a:ln>
              </p:spPr>
              <p:txBody>
                <a:bodyPr lIns="100803" tIns="50402" rIns="100803" bIns="50402" rtlCol="0" anchor="ctr"/>
                <a:lstStyle/>
                <a:p>
                  <a:pPr algn="l"/>
                  <a:endParaRPr lang="ko-KR" altLang="en-US" sz="1200" b="1" dirty="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030996FA-B719-4B61-BE3A-BF83A32F833A}"/>
                    </a:ext>
                  </a:extLst>
                </p:cNvPr>
                <p:cNvSpPr/>
                <p:nvPr/>
              </p:nvSpPr>
              <p:spPr bwMode="auto">
                <a:xfrm>
                  <a:off x="1353302" y="4112888"/>
                  <a:ext cx="1587705" cy="491019"/>
                </a:xfrm>
                <a:prstGeom prst="rect">
                  <a:avLst/>
                </a:prstGeom>
                <a:grpFill/>
                <a:ln w="6350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effectLst>
                  <a:innerShdw blurRad="50800">
                    <a:prstClr val="black">
                      <a:alpha val="6000"/>
                    </a:prstClr>
                  </a:inn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/>
                    <a:contourClr>
                      <a:schemeClr val="bg1"/>
                    </a:contourClr>
                  </a:sp3d>
                </a:bodyPr>
                <a:lstStyle/>
                <a:p>
                  <a:pPr defTabSz="839694"/>
                  <a:endParaRPr lang="ko-KR" altLang="en-US" sz="1200" b="1" dirty="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74" name="TextBox 1">
                <a:extLst>
                  <a:ext uri="{FF2B5EF4-FFF2-40B4-BE49-F238E27FC236}">
                    <a16:creationId xmlns:a16="http://schemas.microsoft.com/office/drawing/2014/main" id="{0F29094C-391F-404A-BC33-0204EB3A44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8220" y="4579466"/>
                <a:ext cx="1601389" cy="39320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91434" tIns="45717" rIns="91434" bIns="45717">
                <a:spAutoFit/>
              </a:bodyPr>
              <a:lstStyle>
                <a:defPPr>
                  <a:defRPr lang="ko-KR"/>
                </a:defPPr>
                <a:lvl1pPr algn="ctr">
                  <a:defRPr sz="1400" spc="-5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tx2"/>
                    </a:solidFill>
                    <a:latin typeface="나눔고딕 Bold" pitchFamily="50" charset="-127"/>
                    <a:ea typeface="나눔고딕 Bold" pitchFamily="50" charset="-127"/>
                  </a:defRPr>
                </a:lvl1pPr>
              </a:lstStyle>
              <a:p>
                <a:r>
                  <a:rPr lang="ko-KR" altLang="en-US" sz="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점검 내용</a:t>
                </a:r>
              </a:p>
            </p:txBody>
          </p:sp>
        </p:grpSp>
      </p:grpSp>
      <p:pic>
        <p:nvPicPr>
          <p:cNvPr id="54" name="Picture 4" descr="statistics Icon">
            <a:extLst>
              <a:ext uri="{FF2B5EF4-FFF2-40B4-BE49-F238E27FC236}">
                <a16:creationId xmlns:a16="http://schemas.microsoft.com/office/drawing/2014/main" id="{DE274392-0AAC-4E1E-99B2-4AAC55802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835" y="1236719"/>
            <a:ext cx="744343" cy="74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_x186295248" descr="EMB00001cfc09a4">
            <a:extLst>
              <a:ext uri="{FF2B5EF4-FFF2-40B4-BE49-F238E27FC236}">
                <a16:creationId xmlns:a16="http://schemas.microsoft.com/office/drawing/2014/main" id="{BFB34FED-11FD-4560-8A64-2B5AE74A4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12" y="3639781"/>
            <a:ext cx="4256968" cy="284880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9957DFA0-8842-4A4B-AE42-129AE5202D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4695" y="3596622"/>
            <a:ext cx="4866818" cy="9110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7773C09-A8A8-49CE-840D-A540A8F448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8572" y="4562952"/>
            <a:ext cx="4862941" cy="192563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15804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98014" y="178780"/>
            <a:ext cx="596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 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점검항목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(7)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IT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자원이 공동이용 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Rectangle 622"/>
          <p:cNvSpPr txBox="1">
            <a:spLocks noChangeArrowheads="1"/>
          </p:cNvSpPr>
          <p:nvPr/>
        </p:nvSpPr>
        <p:spPr bwMode="auto">
          <a:xfrm>
            <a:off x="0" y="771088"/>
            <a:ext cx="983091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eaLnBrk="0" hangingPunct="0">
              <a:lnSpc>
                <a:spcPct val="90000"/>
              </a:lnSpc>
              <a:spcBef>
                <a:spcPct val="20000"/>
              </a:spcBef>
              <a:defRPr kumimoji="0" sz="1800" b="1">
                <a:solidFill>
                  <a:schemeClr val="bg1">
                    <a:lumMod val="95000"/>
                  </a:schemeClr>
                </a:solidFill>
                <a:effectLst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맑은 고딕"/>
                <a:ea typeface="맑은 고딕"/>
              </a:defRPr>
            </a:lvl1pPr>
          </a:lstStyle>
          <a:p>
            <a:r>
              <a:rPr lang="ko-KR" altLang="en-US" dirty="0"/>
              <a:t>클라우드 인프라 자원을 안정적으로 공유</a:t>
            </a:r>
            <a:r>
              <a:rPr lang="en-US" altLang="ko-KR" dirty="0"/>
              <a:t>/</a:t>
            </a:r>
            <a:r>
              <a:rPr lang="ko-KR" altLang="en-US" dirty="0"/>
              <a:t>관리하고 있는 지 점검</a:t>
            </a:r>
          </a:p>
        </p:txBody>
      </p:sp>
      <p:sp>
        <p:nvSpPr>
          <p:cNvPr id="114" name="Text Box 9">
            <a:extLst>
              <a:ext uri="{FF2B5EF4-FFF2-40B4-BE49-F238E27FC236}">
                <a16:creationId xmlns:a16="http://schemas.microsoft.com/office/drawing/2014/main" id="{F0E90DCB-1CF5-430F-A3D7-EE61879AA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60" y="1368977"/>
            <a:ext cx="464472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en-US" altLang="ko-KR" b="1" spc="-50" dirty="0">
                <a:solidFill>
                  <a:schemeClr val="tx2">
                    <a:lumMod val="50000"/>
                  </a:schemeClr>
                </a:solidFill>
              </a:rPr>
              <a:t>Resource Pooling </a:t>
            </a:r>
            <a:endParaRPr lang="ko-KR" altLang="en-US" b="1" spc="-50" dirty="0">
              <a:solidFill>
                <a:prstClr val="black"/>
              </a:solidFill>
            </a:endParaRPr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028FD87A-59F7-43A0-9898-A716E651F650}"/>
              </a:ext>
            </a:extLst>
          </p:cNvPr>
          <p:cNvGrpSpPr/>
          <p:nvPr/>
        </p:nvGrpSpPr>
        <p:grpSpPr>
          <a:xfrm>
            <a:off x="315664" y="1638340"/>
            <a:ext cx="9245849" cy="0"/>
            <a:chOff x="282321" y="1638340"/>
            <a:chExt cx="9279192" cy="0"/>
          </a:xfrm>
        </p:grpSpPr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0071E6B4-D89C-4786-AFBF-DDED4F9891F4}"/>
                </a:ext>
              </a:extLst>
            </p:cNvPr>
            <p:cNvCxnSpPr/>
            <p:nvPr/>
          </p:nvCxnSpPr>
          <p:spPr bwMode="auto">
            <a:xfrm>
              <a:off x="522453" y="1638340"/>
              <a:ext cx="903906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6A44670-EA78-4895-9846-968187114F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2321" y="1638340"/>
              <a:ext cx="1991071" cy="0"/>
            </a:xfrm>
            <a:prstGeom prst="line">
              <a:avLst/>
            </a:prstGeom>
            <a:noFill/>
            <a:ln w="3429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814BFFC4-460C-41CE-B9E2-2032632F18C1}"/>
              </a:ext>
            </a:extLst>
          </p:cNvPr>
          <p:cNvSpPr txBox="1"/>
          <p:nvPr/>
        </p:nvSpPr>
        <p:spPr>
          <a:xfrm>
            <a:off x="358133" y="1947665"/>
            <a:ext cx="9248144" cy="10079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IT 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자원을 풀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(Pool) 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형태로 유지하며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, </a:t>
            </a:r>
            <a:r>
              <a:rPr lang="ko-KR" altLang="en-US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이용자의 요청에 따라 할당 및 회수가 가능한 기능을 갖추고 있는가</a:t>
            </a:r>
            <a:r>
              <a:rPr lang="en-US" altLang="ko-KR" sz="15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?</a:t>
            </a:r>
            <a:endParaRPr lang="en-US" altLang="ko-KR" sz="1500" b="1" kern="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물리적 자원을 이용자가 독점적으로 임대하는 것이 아닌 다중 임대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(Multi-Tenant)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방식으로 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IT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자원은 풀 형태로 유지되며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, 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이용자의 요청에 따라 동적으로 할당</a:t>
            </a:r>
            <a:r>
              <a:rPr lang="en-US" altLang="ko-KR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/</a:t>
            </a:r>
            <a:r>
              <a:rPr lang="ko-KR" altLang="en-US" sz="1200" b="1" kern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회수 되는지 점검</a:t>
            </a:r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45FDB927-F171-442A-86A9-F007A94B7BDD}"/>
              </a:ext>
            </a:extLst>
          </p:cNvPr>
          <p:cNvGrpSpPr/>
          <p:nvPr/>
        </p:nvGrpSpPr>
        <p:grpSpPr>
          <a:xfrm>
            <a:off x="306941" y="1743255"/>
            <a:ext cx="1171666" cy="432048"/>
            <a:chOff x="-1790881" y="4407069"/>
            <a:chExt cx="1896469" cy="525694"/>
          </a:xfrm>
          <a:solidFill>
            <a:schemeClr val="bg1">
              <a:lumMod val="50000"/>
            </a:schemeClr>
          </a:solidFill>
        </p:grpSpPr>
        <p:pic>
          <p:nvPicPr>
            <p:cNvPr id="71" name="Picture 13" descr="그림자">
              <a:extLst>
                <a:ext uri="{FF2B5EF4-FFF2-40B4-BE49-F238E27FC236}">
                  <a16:creationId xmlns:a16="http://schemas.microsoft.com/office/drawing/2014/main" id="{48C8A721-0677-4F30-BC9B-5527BD3E5E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20000"/>
            </a:blip>
            <a:srcRect/>
            <a:stretch>
              <a:fillRect/>
            </a:stretch>
          </p:blipFill>
          <p:spPr bwMode="auto">
            <a:xfrm>
              <a:off x="-1790881" y="4637742"/>
              <a:ext cx="1749828" cy="2950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1E2037DB-431A-48C2-B545-FAA77D203605}"/>
                </a:ext>
              </a:extLst>
            </p:cNvPr>
            <p:cNvGrpSpPr/>
            <p:nvPr/>
          </p:nvGrpSpPr>
          <p:grpSpPr>
            <a:xfrm>
              <a:off x="-1743005" y="4407069"/>
              <a:ext cx="1848593" cy="455048"/>
              <a:chOff x="485924" y="4517622"/>
              <a:chExt cx="1848593" cy="455048"/>
            </a:xfrm>
            <a:grpFill/>
          </p:grpSpPr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2903AC84-2BAB-4DF2-99FE-5F0599EC9A19}"/>
                  </a:ext>
                </a:extLst>
              </p:cNvPr>
              <p:cNvGrpSpPr/>
              <p:nvPr/>
            </p:nvGrpSpPr>
            <p:grpSpPr>
              <a:xfrm>
                <a:off x="485924" y="4517622"/>
                <a:ext cx="1848593" cy="405801"/>
                <a:chOff x="1353302" y="4112888"/>
                <a:chExt cx="1671229" cy="491019"/>
              </a:xfrm>
              <a:grpFill/>
            </p:grpSpPr>
            <p:sp>
              <p:nvSpPr>
                <p:cNvPr id="76" name="자유형 259">
                  <a:extLst>
                    <a:ext uri="{FF2B5EF4-FFF2-40B4-BE49-F238E27FC236}">
                      <a16:creationId xmlns:a16="http://schemas.microsoft.com/office/drawing/2014/main" id="{AC663208-E1E1-4ABE-8878-1785187D9511}"/>
                    </a:ext>
                  </a:extLst>
                </p:cNvPr>
                <p:cNvSpPr/>
                <p:nvPr/>
              </p:nvSpPr>
              <p:spPr bwMode="auto">
                <a:xfrm>
                  <a:off x="2945849" y="4112888"/>
                  <a:ext cx="78682" cy="364625"/>
                </a:xfrm>
                <a:custGeom>
                  <a:avLst/>
                  <a:gdLst>
                    <a:gd name="connsiteX0" fmla="*/ 0 w 237066"/>
                    <a:gd name="connsiteY0" fmla="*/ 0 h 152400"/>
                    <a:gd name="connsiteX1" fmla="*/ 0 w 237066"/>
                    <a:gd name="connsiteY1" fmla="*/ 152400 h 152400"/>
                    <a:gd name="connsiteX2" fmla="*/ 237066 w 237066"/>
                    <a:gd name="connsiteY2" fmla="*/ 152400 h 152400"/>
                    <a:gd name="connsiteX3" fmla="*/ 0 w 237066"/>
                    <a:gd name="connsiteY3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066" h="152400">
                      <a:moveTo>
                        <a:pt x="0" y="0"/>
                      </a:moveTo>
                      <a:lnTo>
                        <a:pt x="0" y="152400"/>
                      </a:lnTo>
                      <a:lnTo>
                        <a:pt x="237066" y="152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algn="ctr">
                  <a:noFill/>
                  <a:round/>
                  <a:headEnd/>
                  <a:tailEnd/>
                </a:ln>
              </p:spPr>
              <p:txBody>
                <a:bodyPr lIns="100803" tIns="50402" rIns="100803" bIns="50402" rtlCol="0" anchor="ctr"/>
                <a:lstStyle/>
                <a:p>
                  <a:pPr algn="l"/>
                  <a:endParaRPr lang="ko-KR" altLang="en-US" sz="1200" b="1" dirty="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77" name="직사각형 76">
                  <a:extLst>
                    <a:ext uri="{FF2B5EF4-FFF2-40B4-BE49-F238E27FC236}">
                      <a16:creationId xmlns:a16="http://schemas.microsoft.com/office/drawing/2014/main" id="{030996FA-B719-4B61-BE3A-BF83A32F833A}"/>
                    </a:ext>
                  </a:extLst>
                </p:cNvPr>
                <p:cNvSpPr/>
                <p:nvPr/>
              </p:nvSpPr>
              <p:spPr bwMode="auto">
                <a:xfrm>
                  <a:off x="1353302" y="4112888"/>
                  <a:ext cx="1587705" cy="491019"/>
                </a:xfrm>
                <a:prstGeom prst="rect">
                  <a:avLst/>
                </a:prstGeom>
                <a:grpFill/>
                <a:ln w="6350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effectLst>
                  <a:innerShdw blurRad="50800">
                    <a:prstClr val="black">
                      <a:alpha val="6000"/>
                    </a:prstClr>
                  </a:inn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/>
                    <a:contourClr>
                      <a:schemeClr val="bg1"/>
                    </a:contourClr>
                  </a:sp3d>
                </a:bodyPr>
                <a:lstStyle/>
                <a:p>
                  <a:pPr defTabSz="839694"/>
                  <a:endParaRPr lang="ko-KR" altLang="en-US" sz="1200" b="1" dirty="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74" name="TextBox 1">
                <a:extLst>
                  <a:ext uri="{FF2B5EF4-FFF2-40B4-BE49-F238E27FC236}">
                    <a16:creationId xmlns:a16="http://schemas.microsoft.com/office/drawing/2014/main" id="{0F29094C-391F-404A-BC33-0204EB3A44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8220" y="4579466"/>
                <a:ext cx="1601389" cy="39320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91434" tIns="45717" rIns="91434" bIns="45717">
                <a:spAutoFit/>
              </a:bodyPr>
              <a:lstStyle>
                <a:defPPr>
                  <a:defRPr lang="ko-KR"/>
                </a:defPPr>
                <a:lvl1pPr algn="ctr">
                  <a:defRPr sz="1400" spc="-50">
                    <a:ln>
                      <a:solidFill>
                        <a:schemeClr val="accent1">
                          <a:alpha val="0"/>
                        </a:schemeClr>
                      </a:solidFill>
                    </a:ln>
                    <a:solidFill>
                      <a:schemeClr val="tx2"/>
                    </a:solidFill>
                    <a:latin typeface="나눔고딕 Bold" pitchFamily="50" charset="-127"/>
                    <a:ea typeface="나눔고딕 Bold" pitchFamily="50" charset="-127"/>
                  </a:defRPr>
                </a:lvl1pPr>
              </a:lstStyle>
              <a:p>
                <a:r>
                  <a:rPr lang="ko-KR" altLang="en-US" sz="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점검 내용</a:t>
                </a:r>
              </a:p>
            </p:txBody>
          </p:sp>
        </p:grpSp>
      </p:grpSp>
      <p:pic>
        <p:nvPicPr>
          <p:cNvPr id="54" name="Picture 4" descr="statistics Icon">
            <a:extLst>
              <a:ext uri="{FF2B5EF4-FFF2-40B4-BE49-F238E27FC236}">
                <a16:creationId xmlns:a16="http://schemas.microsoft.com/office/drawing/2014/main" id="{DE274392-0AAC-4E1E-99B2-4AAC55802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835" y="1236719"/>
            <a:ext cx="744343" cy="74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D2DA7EF-77BB-4025-912A-CCB37C953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672738" cy="39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DD145D7-6DC2-4281-A91D-819BA25542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2712" y="3269933"/>
            <a:ext cx="4673597" cy="30581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373506-982B-4259-BF88-AB1E6B948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9" name="_x335091248" descr="EMB00001cfc09b7">
            <a:extLst>
              <a:ext uri="{FF2B5EF4-FFF2-40B4-BE49-F238E27FC236}">
                <a16:creationId xmlns:a16="http://schemas.microsoft.com/office/drawing/2014/main" id="{D731B6F9-5D27-4F2F-B5A8-E193B5B60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54" y="3264957"/>
            <a:ext cx="4373444" cy="305818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4331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6350">
          <a:solidFill>
            <a:schemeClr val="tx1"/>
          </a:solidFill>
        </a:ln>
        <a:effectLst/>
      </a:spPr>
      <a:bodyPr rtlCol="0" anchor="t"/>
      <a:lstStyle>
        <a:defPPr algn="ctr" latinLnBrk="0">
          <a:defRPr sz="1000" dirty="0" smtClean="0">
            <a:solidFill>
              <a:schemeClr val="tx1"/>
            </a:solidFill>
            <a:latin typeface="맑은 고딕" pitchFamily="50" charset="-127"/>
            <a:ea typeface="맑은 고딕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110359</TotalTime>
  <Words>1078</Words>
  <Application>Microsoft Office PowerPoint</Application>
  <PresentationFormat>A4 용지(210x297mm)</PresentationFormat>
  <Paragraphs>114</Paragraphs>
  <Slides>15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3" baseType="lpstr">
      <vt:lpstr>Wingdings</vt:lpstr>
      <vt:lpstr>Arial</vt:lpstr>
      <vt:lpstr>HY헤드라인M</vt:lpstr>
      <vt:lpstr>나눔고딕</vt:lpstr>
      <vt:lpstr>-윤명조340</vt:lpstr>
      <vt:lpstr>굴림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jssong</dc:creator>
  <cp:lastModifiedBy>user</cp:lastModifiedBy>
  <cp:revision>7049</cp:revision>
  <cp:lastPrinted>2018-12-18T07:19:33Z</cp:lastPrinted>
  <dcterms:created xsi:type="dcterms:W3CDTF">2009-02-02T11:47:52Z</dcterms:created>
  <dcterms:modified xsi:type="dcterms:W3CDTF">2021-01-27T18:19:00Z</dcterms:modified>
</cp:coreProperties>
</file>